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2" r:id="rId5"/>
    <p:sldId id="264" r:id="rId6"/>
    <p:sldId id="265" r:id="rId7"/>
    <p:sldId id="266" r:id="rId8"/>
    <p:sldId id="267" r:id="rId9"/>
    <p:sldId id="269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2E18A-4972-48E6-A3C4-3CDC980659A1}" type="datetimeFigureOut">
              <a:rPr lang="de-DE" smtClean="0"/>
              <a:t>21.01.2018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64D2C-F202-4E7F-A097-39F6D71527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62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806-48FD-4F4A-89AD-1A85F6BF4403}" type="datetimeFigureOut">
              <a:rPr lang="de-DE" smtClean="0"/>
              <a:t>21.01.2018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BFB7-D026-4739-841D-AC32336DB7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03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806-48FD-4F4A-89AD-1A85F6BF4403}" type="datetimeFigureOut">
              <a:rPr lang="de-DE" smtClean="0"/>
              <a:t>21.01.2018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BFB7-D026-4739-841D-AC32336DB7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838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806-48FD-4F4A-89AD-1A85F6BF4403}" type="datetimeFigureOut">
              <a:rPr lang="de-DE" smtClean="0"/>
              <a:t>21.01.2018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BFB7-D026-4739-841D-AC32336DB7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23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806-48FD-4F4A-89AD-1A85F6BF4403}" type="datetimeFigureOut">
              <a:rPr lang="de-DE" smtClean="0"/>
              <a:t>21.01.2018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BFB7-D026-4739-841D-AC32336DB7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17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806-48FD-4F4A-89AD-1A85F6BF4403}" type="datetimeFigureOut">
              <a:rPr lang="de-DE" smtClean="0"/>
              <a:t>21.01.2018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BFB7-D026-4739-841D-AC32336DB7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24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806-48FD-4F4A-89AD-1A85F6BF4403}" type="datetimeFigureOut">
              <a:rPr lang="de-DE" smtClean="0"/>
              <a:t>21.01.2018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BFB7-D026-4739-841D-AC32336DB7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04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806-48FD-4F4A-89AD-1A85F6BF4403}" type="datetimeFigureOut">
              <a:rPr lang="de-DE" smtClean="0"/>
              <a:t>21.01.2018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BFB7-D026-4739-841D-AC32336DB7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3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806-48FD-4F4A-89AD-1A85F6BF4403}" type="datetimeFigureOut">
              <a:rPr lang="de-DE" smtClean="0"/>
              <a:t>21.01.2018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BFB7-D026-4739-841D-AC32336DB7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3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806-48FD-4F4A-89AD-1A85F6BF4403}" type="datetimeFigureOut">
              <a:rPr lang="de-DE" smtClean="0"/>
              <a:t>21.01.2018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BFB7-D026-4739-841D-AC32336DB7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20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806-48FD-4F4A-89AD-1A85F6BF4403}" type="datetimeFigureOut">
              <a:rPr lang="de-DE" smtClean="0"/>
              <a:t>21.01.2018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BFB7-D026-4739-841D-AC32336DB7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909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806-48FD-4F4A-89AD-1A85F6BF4403}" type="datetimeFigureOut">
              <a:rPr lang="de-DE" smtClean="0"/>
              <a:t>21.01.2018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BFB7-D026-4739-841D-AC32336DB7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953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6C806-48FD-4F4A-89AD-1A85F6BF4403}" type="datetimeFigureOut">
              <a:rPr lang="de-DE" smtClean="0"/>
              <a:t>21.01.2018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FBFB7-D026-4739-841D-AC32336DB7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91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3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2" descr="C:\Users\hr.EMUMTAZ.000\Desktop\header 2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422" y="0"/>
            <a:ext cx="9127578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footer 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153150"/>
            <a:ext cx="914400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 descr="C:\Users\Dr\Downloads\FoodQA\th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343650"/>
            <a:ext cx="18192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1835696" y="6493103"/>
            <a:ext cx="24112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800" b="1" dirty="0"/>
              <a:t>Project Nr 574010-EPP-1-2016-1-JO-EPPKA2-CBHE-JP</a:t>
            </a:r>
            <a:endParaRPr lang="de-DE" sz="8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153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611560" y="1300450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/>
              <a:t>E-Books  for </a:t>
            </a:r>
          </a:p>
          <a:p>
            <a:pPr algn="ctr"/>
            <a:r>
              <a:rPr lang="en-US" sz="2400" b="1" dirty="0"/>
              <a:t>Fostering Academia-Industry Collaboration</a:t>
            </a:r>
          </a:p>
          <a:p>
            <a:pPr algn="ctr"/>
            <a:r>
              <a:rPr lang="en-US" sz="2400" b="1" dirty="0"/>
              <a:t> in Food Safety and Quality</a:t>
            </a:r>
          </a:p>
          <a:p>
            <a:pPr algn="ctr"/>
            <a:r>
              <a:rPr lang="en-US" sz="2400" b="1" dirty="0"/>
              <a:t>FoodQA</a:t>
            </a:r>
          </a:p>
          <a:p>
            <a:pPr algn="ctr"/>
            <a:endParaRPr lang="en-US" b="1" dirty="0">
              <a:solidFill>
                <a:srgbClr val="00B050"/>
              </a:solidFill>
            </a:endParaRPr>
          </a:p>
          <a:p>
            <a:pPr algn="ctr"/>
            <a:r>
              <a:rPr lang="de-DE" sz="1400" dirty="0"/>
              <a:t>3rd Management Meeting</a:t>
            </a:r>
          </a:p>
          <a:p>
            <a:pPr algn="ctr"/>
            <a:r>
              <a:rPr lang="de-DE" sz="1400" b="1" dirty="0"/>
              <a:t>Porto, Portugal </a:t>
            </a:r>
          </a:p>
          <a:p>
            <a:pPr algn="ctr"/>
            <a:r>
              <a:rPr lang="en-GB" sz="1400" dirty="0"/>
              <a:t>January</a:t>
            </a:r>
            <a:r>
              <a:rPr lang="de-DE" sz="1400" dirty="0"/>
              <a:t> 22-24, 2018</a:t>
            </a:r>
            <a:endParaRPr lang="en-US" sz="1400" b="1" dirty="0">
              <a:solidFill>
                <a:srgbClr val="00B050"/>
              </a:solidFill>
            </a:endParaRPr>
          </a:p>
          <a:p>
            <a:pPr algn="ctr"/>
            <a:endParaRPr lang="en-US" b="1" dirty="0">
              <a:solidFill>
                <a:srgbClr val="00B050"/>
              </a:solidFill>
            </a:endParaRPr>
          </a:p>
          <a:p>
            <a:pPr algn="ctr"/>
            <a:endParaRPr lang="en-US" b="1" dirty="0">
              <a:solidFill>
                <a:srgbClr val="00B050"/>
              </a:solidFill>
            </a:endParaRPr>
          </a:p>
          <a:p>
            <a:pPr algn="ctr"/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US" sz="1400" b="1" dirty="0"/>
              <a:t>Leipzig University of Applied Sciences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Dr. Riyadh Qashi &amp; M.Sc. Alex Dekin </a:t>
            </a:r>
            <a:endParaRPr lang="de-DE" sz="1200" dirty="0"/>
          </a:p>
        </p:txBody>
      </p:sp>
      <p:sp>
        <p:nvSpPr>
          <p:cNvPr id="12" name="AutoShape 2" descr="Bildergebnis für leipzig university of applied sciences"/>
          <p:cNvSpPr>
            <a:spLocks noChangeAspect="1" noChangeArrowheads="1"/>
          </p:cNvSpPr>
          <p:nvPr/>
        </p:nvSpPr>
        <p:spPr bwMode="auto">
          <a:xfrm>
            <a:off x="155575" y="-1714500"/>
            <a:ext cx="68199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AutoShape 4" descr="Bildergebnis für leipzig university of applied sciences"/>
          <p:cNvSpPr>
            <a:spLocks noChangeAspect="1" noChangeArrowheads="1"/>
          </p:cNvSpPr>
          <p:nvPr/>
        </p:nvSpPr>
        <p:spPr bwMode="auto">
          <a:xfrm>
            <a:off x="307975" y="-1562100"/>
            <a:ext cx="68199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AutoShape 6" descr="Bildergebnis für leipzig university of applied sciences"/>
          <p:cNvSpPr>
            <a:spLocks noChangeAspect="1" noChangeArrowheads="1"/>
          </p:cNvSpPr>
          <p:nvPr/>
        </p:nvSpPr>
        <p:spPr bwMode="auto">
          <a:xfrm>
            <a:off x="460375" y="-1409700"/>
            <a:ext cx="68199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86200"/>
            <a:ext cx="2060075" cy="10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331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2" descr="C:\Users\hr.EMUMTAZ.000\Desktop\header 2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422" y="0"/>
            <a:ext cx="9127578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footer 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153150"/>
            <a:ext cx="914400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 descr="C:\Users\Dr\Downloads\FoodQA\th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343650"/>
            <a:ext cx="18192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1835696" y="6493103"/>
            <a:ext cx="24112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800" b="1" dirty="0"/>
              <a:t>Project Nr 574010-EPP-1-2016-1-JO-EPPKA2-CBHE-JP</a:t>
            </a:r>
            <a:endParaRPr lang="de-DE" sz="8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153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611560" y="1523296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Content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Definition E-Books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de-DE" dirty="0"/>
              <a:t>Key elements of the E-book development and usage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Contribution to the E-Books development from the FoodQA Partners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E-Books development for FOODQA (HTWK Leipzig)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Technical aspects: how to read and edit E-books: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endParaRPr lang="de-DE" b="1" dirty="0">
              <a:solidFill>
                <a:schemeClr val="accent1"/>
              </a:solidFill>
            </a:endParaRPr>
          </a:p>
          <a:p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605329" y="6159853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50"/>
                </a:solidFill>
              </a:rPr>
              <a:t>Dr. Riyadh Qashi </a:t>
            </a:r>
            <a:endParaRPr lang="de-DE" sz="1000" dirty="0">
              <a:solidFill>
                <a:srgbClr val="00B05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99592" y="4684934"/>
            <a:ext cx="4725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on your PC?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on your smartphone or tablet (iOS/Android)?</a:t>
            </a:r>
          </a:p>
        </p:txBody>
      </p:sp>
    </p:spTree>
    <p:extLst>
      <p:ext uri="{BB962C8B-B14F-4D97-AF65-F5344CB8AC3E}">
        <p14:creationId xmlns:p14="http://schemas.microsoft.com/office/powerpoint/2010/main" val="282359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2" descr="C:\Users\hr.EMUMTAZ.000\Desktop\header 2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422" y="0"/>
            <a:ext cx="9127578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footer 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153150"/>
            <a:ext cx="914400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 descr="C:\Users\Dr\Downloads\FoodQA\th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343650"/>
            <a:ext cx="18192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1835696" y="6493103"/>
            <a:ext cx="24112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800" b="1" dirty="0"/>
              <a:t>Project Nr 574010-EPP-1-2016-1-JO-EPPKA2-CBHE-JP</a:t>
            </a:r>
            <a:endParaRPr lang="de-DE" sz="8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153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640744" y="1338420"/>
            <a:ext cx="5371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Definition E-Books?</a:t>
            </a:r>
          </a:p>
          <a:p>
            <a:endParaRPr lang="de-DE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</a:t>
            </a:r>
            <a:r>
              <a:rPr lang="en-US" b="1" dirty="0"/>
              <a:t>electronic book</a:t>
            </a:r>
            <a:r>
              <a:rPr lang="en-US" dirty="0"/>
              <a:t> (or </a:t>
            </a:r>
            <a:r>
              <a:rPr lang="en-US" b="1" dirty="0"/>
              <a:t>E-book</a:t>
            </a:r>
            <a:r>
              <a:rPr lang="en-US" dirty="0"/>
              <a:t>) is a </a:t>
            </a:r>
            <a:r>
              <a:rPr lang="en-AU" i="1" dirty="0">
                <a:solidFill>
                  <a:schemeClr val="accent1"/>
                </a:solidFill>
                <a:cs typeface="Times New Roman" charset="0"/>
              </a:rPr>
              <a:t>book</a:t>
            </a:r>
            <a:r>
              <a:rPr lang="en-US" i="1" dirty="0">
                <a:solidFill>
                  <a:schemeClr val="accent1"/>
                </a:solidFill>
                <a:cs typeface="Times New Roman" charset="0"/>
              </a:rPr>
              <a:t> publication </a:t>
            </a:r>
            <a:r>
              <a:rPr lang="en-US" dirty="0"/>
              <a:t>made available in digital form, consisting of text, images, or both, readable on the </a:t>
            </a:r>
            <a:r>
              <a:rPr lang="en-AU" i="1" dirty="0">
                <a:solidFill>
                  <a:schemeClr val="accent1"/>
                </a:solidFill>
                <a:cs typeface="Times New Roman" charset="0"/>
              </a:rPr>
              <a:t>flat-panel display</a:t>
            </a:r>
            <a:r>
              <a:rPr lang="en-US" dirty="0"/>
              <a:t> of computers and other digital devices</a:t>
            </a:r>
            <a:endParaRPr lang="de-DE" dirty="0">
              <a:solidFill>
                <a:srgbClr val="00B050"/>
              </a:solidFill>
            </a:endParaRPr>
          </a:p>
          <a:p>
            <a:endParaRPr lang="de-DE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de-DE" b="1" dirty="0">
                <a:cs typeface="Times New Roman" charset="0"/>
              </a:rPr>
              <a:t>E-Books</a:t>
            </a:r>
            <a:r>
              <a:rPr lang="en-AU" altLang="de-DE" dirty="0">
                <a:cs typeface="Times New Roman" charset="0"/>
              </a:rPr>
              <a:t> can be viewed on specially dedicated </a:t>
            </a:r>
            <a:r>
              <a:rPr lang="en-AU" altLang="de-DE" i="1" dirty="0">
                <a:solidFill>
                  <a:schemeClr val="accent1"/>
                </a:solidFill>
                <a:cs typeface="Times New Roman" charset="0"/>
              </a:rPr>
              <a:t>hardware devices </a:t>
            </a:r>
            <a:r>
              <a:rPr lang="en-AU" altLang="de-DE" dirty="0">
                <a:cs typeface="Times New Roman" charset="0"/>
              </a:rPr>
              <a:t>known as </a:t>
            </a:r>
            <a:r>
              <a:rPr lang="en-AU" altLang="de-DE" i="1" dirty="0">
                <a:solidFill>
                  <a:schemeClr val="accent1"/>
                </a:solidFill>
                <a:cs typeface="Times New Roman" charset="0"/>
              </a:rPr>
              <a:t>e-Readers</a:t>
            </a:r>
            <a:r>
              <a:rPr lang="en-AU" altLang="de-DE" dirty="0">
                <a:solidFill>
                  <a:schemeClr val="accent1"/>
                </a:solidFill>
                <a:cs typeface="Times New Roman" charset="0"/>
              </a:rPr>
              <a:t> </a:t>
            </a:r>
            <a:r>
              <a:rPr lang="en-AU" altLang="de-DE" dirty="0">
                <a:cs typeface="Times New Roman" charset="0"/>
              </a:rPr>
              <a:t>or </a:t>
            </a:r>
            <a:r>
              <a:rPr lang="en-AU" altLang="de-DE" i="1" dirty="0">
                <a:cs typeface="Times New Roman" charset="0"/>
              </a:rPr>
              <a:t>e-Book devices</a:t>
            </a:r>
            <a:r>
              <a:rPr lang="en-AU" altLang="de-DE" dirty="0">
                <a:cs typeface="Times New Roman" charset="0"/>
              </a:rPr>
              <a:t>. Personal computers , Tablets, Smartphones and some cell phones can also be used to read e-Books.</a:t>
            </a:r>
            <a:endParaRPr lang="de-DE" dirty="0">
              <a:cs typeface="Times New Roman" charset="0"/>
            </a:endParaRPr>
          </a:p>
        </p:txBody>
      </p:sp>
      <p:pic>
        <p:nvPicPr>
          <p:cNvPr id="1027" name="Picture 3" descr="C:\Users\qashi\AppData\Local\Microsoft\Windows\Temporary Internet Files\Content.IE5\5YMIPU2Z\ebook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04377"/>
            <a:ext cx="242486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qashi\AppData\Local\Microsoft\Windows\Temporary Internet Files\Content.IE5\SM7SBKVI\ebook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35264"/>
            <a:ext cx="2352859" cy="15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7605329" y="6159853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50"/>
                </a:solidFill>
              </a:rPr>
              <a:t>Dr. Riyadh Qashi </a:t>
            </a:r>
            <a:endParaRPr lang="de-DE" sz="1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8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2" descr="C:\Users\hr.EMUMTAZ.000\Desktop\header 2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422" y="0"/>
            <a:ext cx="9127578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footer 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153150"/>
            <a:ext cx="914400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 descr="C:\Users\Dr\Downloads\FoodQA\th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343650"/>
            <a:ext cx="18192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1835696" y="6493103"/>
            <a:ext cx="24112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800" b="1" dirty="0"/>
              <a:t>Project Nr 574010-EPP-1-2016-1-JO-EPPKA2-CBHE-JP</a:t>
            </a:r>
            <a:endParaRPr lang="de-DE" sz="8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153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467544" y="1052736"/>
            <a:ext cx="6408712" cy="510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b="1" dirty="0">
                <a:solidFill>
                  <a:schemeClr val="accent1"/>
                </a:solidFill>
              </a:rPr>
              <a:t>Key elements of the E-book development and usage</a:t>
            </a:r>
          </a:p>
          <a:p>
            <a:endParaRPr lang="de-DE" dirty="0">
              <a:solidFill>
                <a:srgbClr val="00B050"/>
              </a:solidFill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de-DE" sz="1400" dirty="0"/>
              <a:t>E</a:t>
            </a:r>
            <a:r>
              <a:rPr lang="en-US" altLang="de-DE" sz="1400" i="0" dirty="0"/>
              <a:t>-book hardware  (</a:t>
            </a:r>
            <a:r>
              <a:rPr lang="en-US" altLang="de-DE" sz="1400" dirty="0"/>
              <a:t>PC’s</a:t>
            </a:r>
            <a:r>
              <a:rPr lang="en-US" altLang="de-DE" sz="1400" i="0" dirty="0"/>
              <a:t>, Laptops, Tablets, Smartphones, etc.)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de-DE" sz="1400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de-DE" sz="1400" i="0" dirty="0"/>
          </a:p>
          <a:p>
            <a:pPr marL="285750" lvl="2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de-DE" sz="1400" dirty="0"/>
              <a:t>E</a:t>
            </a:r>
            <a:r>
              <a:rPr lang="en-US" altLang="de-DE" sz="1400" i="0" dirty="0"/>
              <a:t>-book software - Readers (Adobe Acrobat, MobilePacket, TK3 Reader, etc</a:t>
            </a:r>
            <a:r>
              <a:rPr lang="en-US" altLang="de-DE" sz="1400" dirty="0"/>
              <a:t>.)</a:t>
            </a:r>
            <a:endParaRPr lang="en-US" altLang="de-DE" sz="1400" i="0" dirty="0"/>
          </a:p>
          <a:p>
            <a:pPr marL="285750" lvl="2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de-DE" sz="1400" dirty="0"/>
          </a:p>
          <a:p>
            <a:pPr marL="285750" lvl="2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de-DE" sz="1400" i="0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de-DE" sz="1400" i="0" dirty="0"/>
              <a:t>Converting to E-book format (Acrobat, </a:t>
            </a:r>
            <a:r>
              <a:rPr lang="en-US" altLang="de-DE" sz="1400" i="0" dirty="0">
                <a:solidFill>
                  <a:srgbClr val="FF0000"/>
                </a:solidFill>
              </a:rPr>
              <a:t>Calibre,</a:t>
            </a:r>
            <a:r>
              <a:rPr lang="en-US" altLang="de-DE" sz="1400" dirty="0"/>
              <a:t> etc.</a:t>
            </a:r>
            <a:r>
              <a:rPr lang="en-US" altLang="de-DE" sz="1400" i="0" dirty="0"/>
              <a:t>)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de-DE" sz="1400" i="0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de-DE" sz="1400" i="0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de-DE" sz="1400" dirty="0"/>
              <a:t>E</a:t>
            </a:r>
            <a:r>
              <a:rPr lang="en-US" altLang="de-DE" sz="1400" i="0" dirty="0"/>
              <a:t>-publishers and booksellers (Amazon, Google and many more)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de-DE" sz="1400" i="0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de-DE" sz="1400" i="0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de-DE" sz="1400" dirty="0"/>
              <a:t>Common Coding Standards (.HTML, .OEB, .XML, .PDF, .PDB, .TEXT, </a:t>
            </a:r>
            <a:r>
              <a:rPr lang="en-US" altLang="de-DE" sz="1400" dirty="0">
                <a:solidFill>
                  <a:srgbClr val="FF0000"/>
                </a:solidFill>
              </a:rPr>
              <a:t>.MOBI, .EPUB</a:t>
            </a:r>
            <a:r>
              <a:rPr lang="en-US" altLang="de-DE" sz="1400" dirty="0"/>
              <a:t>)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de-DE" sz="1400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de-DE" sz="1400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de-DE" sz="1400" dirty="0"/>
              <a:t>C</a:t>
            </a:r>
            <a:r>
              <a:rPr lang="en-US" altLang="de-DE" sz="1400" i="0" dirty="0"/>
              <a:t>opyright/security issues</a:t>
            </a:r>
            <a:r>
              <a:rPr lang="en-US" altLang="de-DE" sz="1400" dirty="0"/>
              <a:t> and publishing</a:t>
            </a:r>
            <a:r>
              <a:rPr lang="en-US" altLang="de-DE" sz="1400" i="0" dirty="0"/>
              <a:t> rights 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sz="1400" i="0" dirty="0"/>
              <a:t>Ownership relationships between readers and publishers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sz="1400" dirty="0"/>
              <a:t>Changes of content in E-books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sz="1400" i="0" dirty="0"/>
              <a:t>Copyrights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de-DE" sz="1400" i="0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de-DE" sz="1400" dirty="0"/>
              <a:t>F</a:t>
            </a:r>
            <a:r>
              <a:rPr lang="en-US" altLang="de-DE" sz="1400" i="0" dirty="0"/>
              <a:t>uture trends (what about the standards and compatibilities</a:t>
            </a:r>
            <a:r>
              <a:rPr lang="en-US" altLang="de-DE" sz="1200" i="0" dirty="0"/>
              <a:t>)</a:t>
            </a:r>
          </a:p>
        </p:txBody>
      </p:sp>
      <p:pic>
        <p:nvPicPr>
          <p:cNvPr id="2057" name="Picture 9" descr="C:\Users\qashi\AppData\Local\Microsoft\Windows\Temporary Internet Files\Content.IE5\VST0XYUG\Walking-to-the-future---Orang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72" y="5218183"/>
            <a:ext cx="1332494" cy="93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qashi\AppData\Local\Microsoft\Windows\Temporary Internet Files\Content.IE5\SM7SBKVI\copyright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367" y="4556884"/>
            <a:ext cx="1486261" cy="72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qashi\AppData\Local\Microsoft\Windows\Temporary Internet Files\Content.IE5\IGOFNAJY\logo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198" y="3805460"/>
            <a:ext cx="1225240" cy="75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qashi\AppData\Local\Microsoft\Windows\Temporary Internet Files\Content.IE5\T3YDLTQY\elmo-1200x80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370" y="3000456"/>
            <a:ext cx="1359966" cy="83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qashi\AppData\Local\Microsoft\Windows\Temporary Internet Files\Content.IE5\SM7SBKVI\Adobe_Systems_Logo_002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273" y="2554750"/>
            <a:ext cx="1717727" cy="4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qashi\AppData\Local\Microsoft\Windows\Temporary Internet Files\Content.IE5\QSHQJ91K\apad-tablet-android-wifi-2gb-1-634174844091973838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581" y="1484784"/>
            <a:ext cx="1567803" cy="87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feld 24"/>
          <p:cNvSpPr txBox="1"/>
          <p:nvPr/>
        </p:nvSpPr>
        <p:spPr>
          <a:xfrm>
            <a:off x="7605329" y="6159853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50"/>
                </a:solidFill>
              </a:rPr>
              <a:t>Dr. Riyadh Qashi </a:t>
            </a:r>
            <a:endParaRPr lang="de-DE" sz="1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30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2" descr="C:\Users\hr.EMUMTAZ.000\Desktop\header 2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422" y="0"/>
            <a:ext cx="9127578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footer 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153150"/>
            <a:ext cx="914400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 descr="C:\Users\Dr\Downloads\FoodQA\th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343650"/>
            <a:ext cx="18192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1835696" y="6493103"/>
            <a:ext cx="24112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800" b="1" dirty="0"/>
              <a:t>Project Nr 574010-EPP-1-2016-1-JO-EPPKA2-CBHE-JP</a:t>
            </a:r>
            <a:endParaRPr lang="de-DE" sz="8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153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39552" y="1343820"/>
            <a:ext cx="672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Contribution to the E-Books development from the FoodQA Partners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6287"/>
            <a:ext cx="8017718" cy="288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7605329" y="6159853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50"/>
                </a:solidFill>
              </a:rPr>
              <a:t>Dr. Riyadh Qashi </a:t>
            </a:r>
            <a:endParaRPr lang="de-DE" sz="1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39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2" descr="C:\Users\hr.EMUMTAZ.000\Desktop\header 2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422" y="0"/>
            <a:ext cx="9127578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footer 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153150"/>
            <a:ext cx="914400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 descr="C:\Users\Dr\Downloads\FoodQA\th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343650"/>
            <a:ext cx="18192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1835696" y="6493103"/>
            <a:ext cx="24112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800" b="1" dirty="0"/>
              <a:t>Project Nr 574010-EPP-1-2016-1-JO-EPPKA2-CBHE-JP</a:t>
            </a:r>
            <a:endParaRPr lang="de-DE" sz="8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153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581449" y="1196752"/>
            <a:ext cx="4997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E-Books development for FOODQA (HTWK Leipzig)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67" y="2204864"/>
            <a:ext cx="8176463" cy="299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7605329" y="6159853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50"/>
                </a:solidFill>
              </a:rPr>
              <a:t>Dr. Riyadh Qashi </a:t>
            </a:r>
            <a:endParaRPr lang="de-DE" sz="1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81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2" descr="C:\Users\hr.EMUMTAZ.000\Desktop\header 2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422" y="0"/>
            <a:ext cx="9127578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footer 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153150"/>
            <a:ext cx="914400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 descr="C:\Users\Dr\Downloads\FoodQA\th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343650"/>
            <a:ext cx="18192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1835696" y="6493103"/>
            <a:ext cx="24112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800" b="1" dirty="0"/>
              <a:t>Project Nr 574010-EPP-1-2016-1-JO-EPPKA2-CBHE-JP</a:t>
            </a:r>
            <a:endParaRPr lang="de-DE" sz="8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153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701211" y="1484784"/>
            <a:ext cx="68091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u="sng" dirty="0"/>
              <a:t>Online:</a:t>
            </a:r>
            <a:r>
              <a:rPr lang="de-DE" sz="1400" dirty="0"/>
              <a:t> Google </a:t>
            </a:r>
            <a:r>
              <a:rPr lang="en-GB" sz="1400" dirty="0"/>
              <a:t>search</a:t>
            </a:r>
            <a:r>
              <a:rPr lang="de-DE" sz="1400" dirty="0"/>
              <a:t> for: </a:t>
            </a:r>
          </a:p>
          <a:p>
            <a:r>
              <a:rPr lang="en-GB" sz="1400" i="1" dirty="0"/>
              <a:t>e-books converter, e-books reader, on Microsoft or iOS devices</a:t>
            </a:r>
          </a:p>
          <a:p>
            <a:r>
              <a:rPr lang="en-GB" sz="1400" i="1" dirty="0"/>
              <a:t>(additionally .epub reader / .epub converter)</a:t>
            </a:r>
          </a:p>
          <a:p>
            <a:endParaRPr lang="de-DE" sz="1400" dirty="0"/>
          </a:p>
          <a:p>
            <a:r>
              <a:rPr lang="en-GB" sz="1400" u="sng" dirty="0"/>
              <a:t>Offline:</a:t>
            </a:r>
            <a:r>
              <a:rPr lang="en-GB" sz="1400" dirty="0"/>
              <a:t> PC: Download an E-books software e.g. </a:t>
            </a:r>
            <a:r>
              <a:rPr lang="en-GB" sz="1400" i="1" dirty="0"/>
              <a:t>Calibre</a:t>
            </a:r>
            <a:r>
              <a:rPr lang="en-GB" sz="1400" dirty="0"/>
              <a:t> (open source). With </a:t>
            </a:r>
            <a:r>
              <a:rPr lang="en-GB" sz="1400" i="1" dirty="0"/>
              <a:t>Calibre</a:t>
            </a:r>
            <a:r>
              <a:rPr lang="en-GB" sz="1400" dirty="0"/>
              <a:t> you can:  edit your e-book, convert it and save it in .epub format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337" y="2420888"/>
            <a:ext cx="782086" cy="84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Bildergebnis für calib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578" y="1340768"/>
            <a:ext cx="1041980" cy="89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7" y="2957678"/>
            <a:ext cx="5857412" cy="315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876257" y="3501008"/>
            <a:ext cx="2016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1 add book</a:t>
            </a:r>
          </a:p>
          <a:p>
            <a:r>
              <a:rPr lang="en-GB" dirty="0">
                <a:solidFill>
                  <a:schemeClr val="tx2"/>
                </a:solidFill>
              </a:rPr>
              <a:t>2 edit metadata </a:t>
            </a:r>
          </a:p>
          <a:p>
            <a:r>
              <a:rPr lang="en-GB" dirty="0">
                <a:solidFill>
                  <a:schemeClr val="tx2"/>
                </a:solidFill>
              </a:rPr>
              <a:t>3 convert book</a:t>
            </a:r>
          </a:p>
          <a:p>
            <a:r>
              <a:rPr lang="en-GB" dirty="0">
                <a:solidFill>
                  <a:schemeClr val="tx2"/>
                </a:solidFill>
              </a:rPr>
              <a:t>4 open and view</a:t>
            </a:r>
          </a:p>
          <a:p>
            <a:r>
              <a:rPr lang="en-GB" dirty="0">
                <a:solidFill>
                  <a:schemeClr val="tx2"/>
                </a:solidFill>
              </a:rPr>
              <a:t>5 delete book</a:t>
            </a:r>
          </a:p>
          <a:p>
            <a:r>
              <a:rPr lang="en-GB" dirty="0">
                <a:solidFill>
                  <a:schemeClr val="tx2"/>
                </a:solidFill>
              </a:rPr>
              <a:t>6 edit book</a:t>
            </a:r>
          </a:p>
          <a:p>
            <a:r>
              <a:rPr lang="en-GB" dirty="0">
                <a:solidFill>
                  <a:schemeClr val="tx2"/>
                </a:solidFill>
              </a:rPr>
              <a:t>7 save or export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605329" y="6159853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50"/>
                </a:solidFill>
              </a:rPr>
              <a:t>Dr. Riyadh Qashi </a:t>
            </a:r>
            <a:endParaRPr lang="de-DE" sz="1000" dirty="0">
              <a:solidFill>
                <a:srgbClr val="00B05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9205" y="1083830"/>
            <a:ext cx="6535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Technical aspects: how to read and edit E-books on your PC?</a:t>
            </a:r>
          </a:p>
        </p:txBody>
      </p:sp>
    </p:spTree>
    <p:extLst>
      <p:ext uri="{BB962C8B-B14F-4D97-AF65-F5344CB8AC3E}">
        <p14:creationId xmlns:p14="http://schemas.microsoft.com/office/powerpoint/2010/main" val="303731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2" descr="C:\Users\hr.EMUMTAZ.000\Desktop\header 2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422" y="0"/>
            <a:ext cx="9127578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footer 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153150"/>
            <a:ext cx="914400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 descr="C:\Users\Dr\Downloads\FoodQA\th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343650"/>
            <a:ext cx="18192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1835696" y="6493103"/>
            <a:ext cx="24112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800" b="1" dirty="0"/>
              <a:t>Project Nr 574010-EPP-1-2016-1-JO-EPPKA2-CBHE-JP</a:t>
            </a:r>
            <a:endParaRPr lang="de-DE" sz="8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153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467544" y="1268759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>
              <a:solidFill>
                <a:schemeClr val="accent1"/>
              </a:solidFill>
            </a:endParaRPr>
          </a:p>
          <a:p>
            <a:r>
              <a:rPr lang="de-DE" sz="1400" dirty="0">
                <a:solidFill>
                  <a:schemeClr val="accent1"/>
                </a:solidFill>
              </a:rPr>
              <a:t>iOS: iPad, iPhone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/>
              <a:t>There are many Apps to read E-books such as Bluefire Reader, Ebook Reader, etc.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>
              <a:solidFill>
                <a:schemeClr val="accent1"/>
              </a:solidFill>
            </a:endParaRPr>
          </a:p>
          <a:p>
            <a:r>
              <a:rPr lang="de-DE" sz="1400" dirty="0">
                <a:solidFill>
                  <a:schemeClr val="accent1"/>
                </a:solidFill>
              </a:rPr>
              <a:t>Android: Samsung, Nokia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As well numerous amount of Apps to read E-books such as Lithium - EPUB-Lese-App,  Moon + Reader ,etc.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483" y="2204864"/>
            <a:ext cx="1191856" cy="118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378" y="2204864"/>
            <a:ext cx="1135494" cy="111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40888"/>
            <a:ext cx="1078482" cy="10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41" y="4509120"/>
            <a:ext cx="1148584" cy="114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2145872" y="3496797"/>
            <a:ext cx="1145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Bluefire Reader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860624" y="3499877"/>
            <a:ext cx="111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EBook Reader</a:t>
            </a:r>
            <a:r>
              <a:rPr lang="de-DE" dirty="0"/>
              <a:t>,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2088581" y="5608587"/>
            <a:ext cx="1731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Lithium - EPUB-Lese-App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008541" y="5589240"/>
            <a:ext cx="1148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Moon + Reader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605329" y="6159853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50"/>
                </a:solidFill>
              </a:rPr>
              <a:t>Dr. Riyadh Qashi </a:t>
            </a:r>
            <a:endParaRPr lang="de-DE" sz="1000" dirty="0">
              <a:solidFill>
                <a:srgbClr val="00B05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44616" y="1094188"/>
            <a:ext cx="8190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Technical aspects: how to read and edit E-books on your smartphone or tablet?</a:t>
            </a:r>
          </a:p>
        </p:txBody>
      </p:sp>
    </p:spTree>
    <p:extLst>
      <p:ext uri="{BB962C8B-B14F-4D97-AF65-F5344CB8AC3E}">
        <p14:creationId xmlns:p14="http://schemas.microsoft.com/office/powerpoint/2010/main" val="303748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2" descr="C:\Users\hr.EMUMTAZ.000\Desktop\header 2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422" y="0"/>
            <a:ext cx="9127578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footer 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153150"/>
            <a:ext cx="914400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 descr="C:\Users\Dr\Downloads\FoodQA\th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343650"/>
            <a:ext cx="18192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1835696" y="6493103"/>
            <a:ext cx="24112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800" b="1" dirty="0"/>
              <a:t>Project Nr 574010-EPP-1-2016-1-JO-EPPKA2-CBHE-JP</a:t>
            </a:r>
            <a:endParaRPr lang="de-DE" sz="8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153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AutoShape 8" descr="https://source1purchasing.com/wp-content/uploads/2015/06/Cut-food-costs-while-maintaining-qualit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9226" name="Picture 10" descr="https://source1purchasing.com/wp-content/uploads/2015/06/Cut-food-costs-while-maintaining-qual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66" y="1412776"/>
            <a:ext cx="6903234" cy="38164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3074127" y="5302949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50000"/>
                  </a:schemeClr>
                </a:solidFill>
              </a:rPr>
              <a:t>Many thanks!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605329" y="6159853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50"/>
                </a:solidFill>
              </a:rPr>
              <a:t>Dr. Riyadh Qashi </a:t>
            </a:r>
            <a:endParaRPr lang="de-DE" sz="1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8682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DA5A8833-2990-4E97-B722-A9AD63A2696E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C30D907F0BA18541B0B4538FE18D9047" ma:contentTypeVersion="1" ma:contentTypeDescription="Upload an image." ma:contentTypeScope="" ma:versionID="0210837bf5aed3924f4352ea440aa9e7">
  <xsd:schema xmlns:xsd="http://www.w3.org/2001/XMLSchema" xmlns:xs="http://www.w3.org/2001/XMLSchema" xmlns:p="http://schemas.microsoft.com/office/2006/metadata/properties" xmlns:ns1="http://schemas.microsoft.com/sharepoint/v3" xmlns:ns2="DA5A8833-2990-4E97-B722-A9AD63A2696E" xmlns:ns3="http://schemas.microsoft.com/sharepoint/v3/fields" targetNamespace="http://schemas.microsoft.com/office/2006/metadata/properties" ma:root="true" ma:fieldsID="8fb3d36556e5a55ffc38bf9f08c6fa4a" ns1:_="" ns2:_="" ns3:_="">
    <xsd:import namespace="http://schemas.microsoft.com/sharepoint/v3"/>
    <xsd:import namespace="DA5A8833-2990-4E97-B722-A9AD63A2696E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5A8833-2990-4E97-B722-A9AD63A2696E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3C73B7-C55F-4724-BA39-E6A75E4724B1}"/>
</file>

<file path=customXml/itemProps2.xml><?xml version="1.0" encoding="utf-8"?>
<ds:datastoreItem xmlns:ds="http://schemas.openxmlformats.org/officeDocument/2006/customXml" ds:itemID="{099D6D3D-FD7B-4CB7-ABAA-DFC0F433DFF7}"/>
</file>

<file path=customXml/itemProps3.xml><?xml version="1.0" encoding="utf-8"?>
<ds:datastoreItem xmlns:ds="http://schemas.openxmlformats.org/officeDocument/2006/customXml" ds:itemID="{8139B5A5-5E0B-4725-9513-EAAB36D17A1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Microsoft Office PowerPoint</Application>
  <PresentationFormat>Bildschirmpräsentation (4:3)</PresentationFormat>
  <Paragraphs>109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qashi</dc:creator>
  <cp:keywords/>
  <dc:description/>
  <cp:lastModifiedBy>ms436308</cp:lastModifiedBy>
  <cp:revision>35</cp:revision>
  <dcterms:created xsi:type="dcterms:W3CDTF">2018-01-14T10:23:59Z</dcterms:created>
  <dcterms:modified xsi:type="dcterms:W3CDTF">2018-01-21T20:53:39Z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0x0101009148F5A04DDD49CBA7127AADA5FB792B00AADE34325A8B49CDA8BB4DB53328F21400C30D907F0BA18541B0B4538FE18D9047</vt:lpwstr>
  </property>
</Properties>
</file>