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7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77.xml" ContentType="application/vnd.openxmlformats-officedocument.presentationml.slide+xml"/>
  <Override PartName="/ppt/slides/slide5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7.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slides/slide58.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44.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60.xml" ContentType="application/vnd.openxmlformats-officedocument.presentationml.notesSlide+xml"/>
  <Override PartName="/ppt/notesSlides/notesSlide43.xml" ContentType="application/vnd.openxmlformats-officedocument.presentationml.notesSlide+xml"/>
  <Override PartName="/ppt/notesSlides/notesSlide59.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57.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notesSlides/notesSlide46.xml" ContentType="application/vnd.openxmlformats-officedocument.presentationml.notesSlide+xml"/>
  <Override PartName="/ppt/notesSlides/notesSlide5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79"/>
  </p:notesMasterIdLst>
  <p:sldIdLst>
    <p:sldId id="275" r:id="rId2"/>
    <p:sldId id="277" r:id="rId3"/>
    <p:sldId id="387" r:id="rId4"/>
    <p:sldId id="305" r:id="rId5"/>
    <p:sldId id="307" r:id="rId6"/>
    <p:sldId id="309" r:id="rId7"/>
    <p:sldId id="479" r:id="rId8"/>
    <p:sldId id="281" r:id="rId9"/>
    <p:sldId id="483" r:id="rId10"/>
    <p:sldId id="303" r:id="rId11"/>
    <p:sldId id="311" r:id="rId12"/>
    <p:sldId id="331" r:id="rId13"/>
    <p:sldId id="333" r:id="rId14"/>
    <p:sldId id="485" r:id="rId15"/>
    <p:sldId id="313" r:id="rId16"/>
    <p:sldId id="371" r:id="rId17"/>
    <p:sldId id="373" r:id="rId18"/>
    <p:sldId id="375" r:id="rId19"/>
    <p:sldId id="379" r:id="rId20"/>
    <p:sldId id="385" r:id="rId21"/>
    <p:sldId id="391" r:id="rId22"/>
    <p:sldId id="395" r:id="rId23"/>
    <p:sldId id="403" r:id="rId24"/>
    <p:sldId id="405" r:id="rId25"/>
    <p:sldId id="407" r:id="rId26"/>
    <p:sldId id="409" r:id="rId27"/>
    <p:sldId id="411" r:id="rId28"/>
    <p:sldId id="413" r:id="rId29"/>
    <p:sldId id="417" r:id="rId30"/>
    <p:sldId id="420" r:id="rId31"/>
    <p:sldId id="422" r:id="rId32"/>
    <p:sldId id="424" r:id="rId33"/>
    <p:sldId id="426" r:id="rId34"/>
    <p:sldId id="428" r:id="rId35"/>
    <p:sldId id="430" r:id="rId36"/>
    <p:sldId id="432" r:id="rId37"/>
    <p:sldId id="434" r:id="rId38"/>
    <p:sldId id="436" r:id="rId39"/>
    <p:sldId id="440" r:id="rId40"/>
    <p:sldId id="442" r:id="rId41"/>
    <p:sldId id="444" r:id="rId42"/>
    <p:sldId id="446" r:id="rId43"/>
    <p:sldId id="448" r:id="rId44"/>
    <p:sldId id="450" r:id="rId45"/>
    <p:sldId id="452" r:id="rId46"/>
    <p:sldId id="454" r:id="rId47"/>
    <p:sldId id="456" r:id="rId48"/>
    <p:sldId id="458" r:id="rId49"/>
    <p:sldId id="460" r:id="rId50"/>
    <p:sldId id="462" r:id="rId51"/>
    <p:sldId id="464" r:id="rId52"/>
    <p:sldId id="466" r:id="rId53"/>
    <p:sldId id="468" r:id="rId54"/>
    <p:sldId id="470" r:id="rId55"/>
    <p:sldId id="472" r:id="rId56"/>
    <p:sldId id="474" r:id="rId57"/>
    <p:sldId id="527" r:id="rId58"/>
    <p:sldId id="487" r:id="rId59"/>
    <p:sldId id="489" r:id="rId60"/>
    <p:sldId id="520" r:id="rId61"/>
    <p:sldId id="491" r:id="rId62"/>
    <p:sldId id="493" r:id="rId63"/>
    <p:sldId id="495" r:id="rId64"/>
    <p:sldId id="497" r:id="rId65"/>
    <p:sldId id="499" r:id="rId66"/>
    <p:sldId id="501" r:id="rId67"/>
    <p:sldId id="503" r:id="rId68"/>
    <p:sldId id="505" r:id="rId69"/>
    <p:sldId id="507" r:id="rId70"/>
    <p:sldId id="509" r:id="rId71"/>
    <p:sldId id="511" r:id="rId72"/>
    <p:sldId id="513" r:id="rId73"/>
    <p:sldId id="515" r:id="rId74"/>
    <p:sldId id="517" r:id="rId75"/>
    <p:sldId id="521" r:id="rId76"/>
    <p:sldId id="523" r:id="rId77"/>
    <p:sldId id="525" r:id="rId7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18" autoAdjust="0"/>
    <p:restoredTop sz="97190" autoAdjust="0"/>
  </p:normalViewPr>
  <p:slideViewPr>
    <p:cSldViewPr>
      <p:cViewPr varScale="1">
        <p:scale>
          <a:sx n="52" d="100"/>
          <a:sy n="52" d="100"/>
        </p:scale>
        <p:origin x="-1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DACE7-9538-4F81-B37A-E9C9CB8E3D0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E1DFEF8D-9653-4FC4-B192-D888B591509F}">
      <dgm:prSet phldrT="[Κείμενο]"/>
      <dgm:spPr>
        <a:solidFill>
          <a:srgbClr val="92D050"/>
        </a:solidFill>
      </dgm:spPr>
      <dgm:t>
        <a:bodyPr/>
        <a:lstStyle/>
        <a:p>
          <a:r>
            <a:rPr lang="en-US" b="1">
              <a:latin typeface="Candara" pitchFamily="34" charset="0"/>
            </a:rPr>
            <a:t>7 Quality Management Principles</a:t>
          </a:r>
          <a:endParaRPr lang="el-GR" b="1">
            <a:latin typeface="Candara" pitchFamily="34" charset="0"/>
          </a:endParaRPr>
        </a:p>
      </dgm:t>
    </dgm:pt>
    <dgm:pt modelId="{805CC1B3-3CA2-428E-A9C4-3025963B31E8}" type="parTrans" cxnId="{F855A822-DF8B-4AE6-9C05-649E304C7E8C}">
      <dgm:prSet/>
      <dgm:spPr/>
      <dgm:t>
        <a:bodyPr/>
        <a:lstStyle/>
        <a:p>
          <a:endParaRPr lang="el-GR"/>
        </a:p>
      </dgm:t>
    </dgm:pt>
    <dgm:pt modelId="{A379288A-8D8D-4C7B-80A9-406F3C5643A6}" type="sibTrans" cxnId="{F855A822-DF8B-4AE6-9C05-649E304C7E8C}">
      <dgm:prSet/>
      <dgm:spPr/>
      <dgm:t>
        <a:bodyPr/>
        <a:lstStyle/>
        <a:p>
          <a:endParaRPr lang="el-GR"/>
        </a:p>
      </dgm:t>
    </dgm:pt>
    <dgm:pt modelId="{1F4B0CA1-1464-473F-AF06-01998E15FD26}">
      <dgm:prSet phldrT="[Κείμενο]"/>
      <dgm:spPr>
        <a:solidFill>
          <a:schemeClr val="accent4">
            <a:lumMod val="60000"/>
            <a:lumOff val="40000"/>
          </a:schemeClr>
        </a:solidFill>
      </dgm:spPr>
      <dgm:t>
        <a:bodyPr/>
        <a:lstStyle/>
        <a:p>
          <a:r>
            <a:rPr lang="en-US" b="1" dirty="0">
              <a:latin typeface="Candara" pitchFamily="34" charset="0"/>
            </a:rPr>
            <a:t>Customer Focus</a:t>
          </a:r>
          <a:endParaRPr lang="el-GR" b="1" dirty="0">
            <a:latin typeface="Candara" pitchFamily="34" charset="0"/>
          </a:endParaRPr>
        </a:p>
      </dgm:t>
    </dgm:pt>
    <dgm:pt modelId="{51DF240E-BDFF-406E-B579-988A138DE3A4}" type="parTrans" cxnId="{22842599-8169-426F-A72C-8C9F3C891A1D}">
      <dgm:prSet/>
      <dgm:spPr/>
      <dgm:t>
        <a:bodyPr/>
        <a:lstStyle/>
        <a:p>
          <a:endParaRPr lang="el-GR"/>
        </a:p>
      </dgm:t>
    </dgm:pt>
    <dgm:pt modelId="{2B9EF7C9-DF3C-49FF-840F-8C3B2B425B9D}" type="sibTrans" cxnId="{22842599-8169-426F-A72C-8C9F3C891A1D}">
      <dgm:prSet/>
      <dgm:spPr/>
      <dgm:t>
        <a:bodyPr/>
        <a:lstStyle/>
        <a:p>
          <a:endParaRPr lang="el-GR"/>
        </a:p>
      </dgm:t>
    </dgm:pt>
    <dgm:pt modelId="{862BBE4B-B5C7-4034-BC14-48C5D5E0BB69}">
      <dgm:prSet phldrT="[Κείμενο]"/>
      <dgm:spPr>
        <a:solidFill>
          <a:schemeClr val="accent6"/>
        </a:solidFill>
      </dgm:spPr>
      <dgm:t>
        <a:bodyPr/>
        <a:lstStyle/>
        <a:p>
          <a:r>
            <a:rPr lang="en-US" b="1">
              <a:latin typeface="Candara" pitchFamily="34" charset="0"/>
            </a:rPr>
            <a:t>Leadership</a:t>
          </a:r>
          <a:endParaRPr lang="el-GR" b="1">
            <a:latin typeface="Candara" pitchFamily="34" charset="0"/>
          </a:endParaRPr>
        </a:p>
      </dgm:t>
    </dgm:pt>
    <dgm:pt modelId="{A805A8A3-236D-437D-98DF-A3D1A28D210B}" type="parTrans" cxnId="{08140EBC-2227-4FF9-AF30-4AD889B87E3E}">
      <dgm:prSet/>
      <dgm:spPr/>
      <dgm:t>
        <a:bodyPr/>
        <a:lstStyle/>
        <a:p>
          <a:endParaRPr lang="el-GR"/>
        </a:p>
      </dgm:t>
    </dgm:pt>
    <dgm:pt modelId="{768A0482-FDE5-4B26-B303-492AEF073928}" type="sibTrans" cxnId="{08140EBC-2227-4FF9-AF30-4AD889B87E3E}">
      <dgm:prSet/>
      <dgm:spPr/>
      <dgm:t>
        <a:bodyPr/>
        <a:lstStyle/>
        <a:p>
          <a:endParaRPr lang="el-GR"/>
        </a:p>
      </dgm:t>
    </dgm:pt>
    <dgm:pt modelId="{ACA5F52B-69B3-4E7E-A464-481BBC975844}">
      <dgm:prSet phldrT="[Κείμενο]"/>
      <dgm:spPr>
        <a:solidFill>
          <a:schemeClr val="accent5">
            <a:lumMod val="75000"/>
          </a:schemeClr>
        </a:solidFill>
      </dgm:spPr>
      <dgm:t>
        <a:bodyPr/>
        <a:lstStyle/>
        <a:p>
          <a:r>
            <a:rPr lang="en-US" b="1">
              <a:latin typeface="Candara" pitchFamily="34" charset="0"/>
            </a:rPr>
            <a:t>Engagement of People</a:t>
          </a:r>
          <a:endParaRPr lang="el-GR" b="1">
            <a:latin typeface="Candara" pitchFamily="34" charset="0"/>
          </a:endParaRPr>
        </a:p>
      </dgm:t>
    </dgm:pt>
    <dgm:pt modelId="{5566D6C1-88B3-4ADC-B091-6D4A06FF3C6F}" type="parTrans" cxnId="{FB2C2AE0-153B-41CB-A606-711F319C9CB6}">
      <dgm:prSet/>
      <dgm:spPr/>
      <dgm:t>
        <a:bodyPr/>
        <a:lstStyle/>
        <a:p>
          <a:endParaRPr lang="el-GR"/>
        </a:p>
      </dgm:t>
    </dgm:pt>
    <dgm:pt modelId="{16D3631D-E61C-4067-802B-ACD5F688D03D}" type="sibTrans" cxnId="{FB2C2AE0-153B-41CB-A606-711F319C9CB6}">
      <dgm:prSet/>
      <dgm:spPr/>
      <dgm:t>
        <a:bodyPr/>
        <a:lstStyle/>
        <a:p>
          <a:endParaRPr lang="el-GR"/>
        </a:p>
      </dgm:t>
    </dgm:pt>
    <dgm:pt modelId="{8E42FAD6-B885-43B3-B3EA-EBC141AD3676}">
      <dgm:prSet phldrT="[Κείμενο]"/>
      <dgm:spPr>
        <a:solidFill>
          <a:schemeClr val="accent2">
            <a:lumMod val="75000"/>
          </a:schemeClr>
        </a:solidFill>
      </dgm:spPr>
      <dgm:t>
        <a:bodyPr/>
        <a:lstStyle/>
        <a:p>
          <a:r>
            <a:rPr lang="en-US" b="1">
              <a:latin typeface="Candara" pitchFamily="34" charset="0"/>
            </a:rPr>
            <a:t>Process Approach</a:t>
          </a:r>
          <a:endParaRPr lang="el-GR" b="1">
            <a:latin typeface="Candara" pitchFamily="34" charset="0"/>
          </a:endParaRPr>
        </a:p>
      </dgm:t>
    </dgm:pt>
    <dgm:pt modelId="{75FF0DE6-E942-45C5-AFD2-0BC95D30B6E8}" type="parTrans" cxnId="{DB452369-8DD0-4A89-A9A6-DAD639B558FF}">
      <dgm:prSet/>
      <dgm:spPr/>
      <dgm:t>
        <a:bodyPr/>
        <a:lstStyle/>
        <a:p>
          <a:endParaRPr lang="el-GR"/>
        </a:p>
      </dgm:t>
    </dgm:pt>
    <dgm:pt modelId="{C0DC0846-D03F-4B84-B7CC-6A3DFD4949D5}" type="sibTrans" cxnId="{DB452369-8DD0-4A89-A9A6-DAD639B558FF}">
      <dgm:prSet/>
      <dgm:spPr/>
      <dgm:t>
        <a:bodyPr/>
        <a:lstStyle/>
        <a:p>
          <a:endParaRPr lang="el-GR"/>
        </a:p>
      </dgm:t>
    </dgm:pt>
    <dgm:pt modelId="{6D02CCB2-416C-4A95-9BDA-0653024EE5B4}">
      <dgm:prSet phldrT="[Κείμενο]"/>
      <dgm:spPr>
        <a:solidFill>
          <a:schemeClr val="accent4"/>
        </a:solidFill>
      </dgm:spPr>
      <dgm:t>
        <a:bodyPr/>
        <a:lstStyle/>
        <a:p>
          <a:r>
            <a:rPr lang="en-US" b="1">
              <a:latin typeface="Candara" pitchFamily="34" charset="0"/>
            </a:rPr>
            <a:t>Improvement</a:t>
          </a:r>
          <a:endParaRPr lang="el-GR" b="1">
            <a:latin typeface="Candara" pitchFamily="34" charset="0"/>
          </a:endParaRPr>
        </a:p>
      </dgm:t>
    </dgm:pt>
    <dgm:pt modelId="{0B3F46A5-19D8-4AA6-8C3F-71D1E11644C9}" type="parTrans" cxnId="{BE719EF8-DCBF-4546-B450-849FFA2F4DA2}">
      <dgm:prSet/>
      <dgm:spPr/>
      <dgm:t>
        <a:bodyPr/>
        <a:lstStyle/>
        <a:p>
          <a:endParaRPr lang="el-GR"/>
        </a:p>
      </dgm:t>
    </dgm:pt>
    <dgm:pt modelId="{650BBB1F-B86B-41EE-8EFF-FA0F0770B0ED}" type="sibTrans" cxnId="{BE719EF8-DCBF-4546-B450-849FFA2F4DA2}">
      <dgm:prSet/>
      <dgm:spPr/>
      <dgm:t>
        <a:bodyPr/>
        <a:lstStyle/>
        <a:p>
          <a:endParaRPr lang="el-GR"/>
        </a:p>
      </dgm:t>
    </dgm:pt>
    <dgm:pt modelId="{7A5F13C4-D6BD-4FB3-B119-A87D00BEB3DC}">
      <dgm:prSet phldrT="[Κείμενο]"/>
      <dgm:spPr>
        <a:solidFill>
          <a:srgbClr val="D13BCA"/>
        </a:solidFill>
      </dgm:spPr>
      <dgm:t>
        <a:bodyPr/>
        <a:lstStyle/>
        <a:p>
          <a:r>
            <a:rPr lang="en-US" b="1">
              <a:latin typeface="Candara" pitchFamily="34" charset="0"/>
            </a:rPr>
            <a:t>Evidence Based decision Making</a:t>
          </a:r>
          <a:endParaRPr lang="el-GR" b="1">
            <a:latin typeface="Candara" pitchFamily="34" charset="0"/>
          </a:endParaRPr>
        </a:p>
      </dgm:t>
    </dgm:pt>
    <dgm:pt modelId="{FC888619-0488-4468-8058-4926CE13FD88}" type="parTrans" cxnId="{9D228B9A-2785-4188-B6F4-E6C4C8BB1922}">
      <dgm:prSet/>
      <dgm:spPr/>
      <dgm:t>
        <a:bodyPr/>
        <a:lstStyle/>
        <a:p>
          <a:endParaRPr lang="el-GR"/>
        </a:p>
      </dgm:t>
    </dgm:pt>
    <dgm:pt modelId="{7D3C23AD-C6A0-4FD3-A60A-91F0C1F8C8C2}" type="sibTrans" cxnId="{9D228B9A-2785-4188-B6F4-E6C4C8BB1922}">
      <dgm:prSet/>
      <dgm:spPr/>
      <dgm:t>
        <a:bodyPr/>
        <a:lstStyle/>
        <a:p>
          <a:endParaRPr lang="el-GR"/>
        </a:p>
      </dgm:t>
    </dgm:pt>
    <dgm:pt modelId="{691730E9-34B2-45EE-B235-C93C1E1038DA}">
      <dgm:prSet phldrT="[Κείμενο]"/>
      <dgm:spPr>
        <a:solidFill>
          <a:srgbClr val="FFC000"/>
        </a:solidFill>
      </dgm:spPr>
      <dgm:t>
        <a:bodyPr/>
        <a:lstStyle/>
        <a:p>
          <a:r>
            <a:rPr lang="en-US" b="1">
              <a:latin typeface="Candara" pitchFamily="34" charset="0"/>
            </a:rPr>
            <a:t>Relationship Manageme</a:t>
          </a:r>
          <a:r>
            <a:rPr lang="en-US"/>
            <a:t>nt</a:t>
          </a:r>
          <a:endParaRPr lang="el-GR"/>
        </a:p>
      </dgm:t>
    </dgm:pt>
    <dgm:pt modelId="{5DD6306F-C266-4C52-8862-88FC468DEADA}" type="parTrans" cxnId="{AF97A7DE-533D-4EA9-904D-ACD94AD3C0AA}">
      <dgm:prSet/>
      <dgm:spPr/>
      <dgm:t>
        <a:bodyPr/>
        <a:lstStyle/>
        <a:p>
          <a:endParaRPr lang="el-GR"/>
        </a:p>
      </dgm:t>
    </dgm:pt>
    <dgm:pt modelId="{96511755-7B86-4AB5-A9DF-DD886FFB27C1}" type="sibTrans" cxnId="{AF97A7DE-533D-4EA9-904D-ACD94AD3C0AA}">
      <dgm:prSet/>
      <dgm:spPr/>
      <dgm:t>
        <a:bodyPr/>
        <a:lstStyle/>
        <a:p>
          <a:endParaRPr lang="el-GR"/>
        </a:p>
      </dgm:t>
    </dgm:pt>
    <dgm:pt modelId="{AE6BBD65-2E17-4D96-9E53-B5EF5133A773}" type="pres">
      <dgm:prSet presAssocID="{421DACE7-9538-4F81-B37A-E9C9CB8E3D04}" presName="Name0" presStyleCnt="0">
        <dgm:presLayoutVars>
          <dgm:chMax val="1"/>
          <dgm:dir/>
          <dgm:animLvl val="ctr"/>
          <dgm:resizeHandles val="exact"/>
        </dgm:presLayoutVars>
      </dgm:prSet>
      <dgm:spPr/>
      <dgm:t>
        <a:bodyPr/>
        <a:lstStyle/>
        <a:p>
          <a:endParaRPr lang="el-GR"/>
        </a:p>
      </dgm:t>
    </dgm:pt>
    <dgm:pt modelId="{86CC0FEB-8FB1-47F9-A8B5-A3D015C2A753}" type="pres">
      <dgm:prSet presAssocID="{E1DFEF8D-9653-4FC4-B192-D888B591509F}" presName="centerShape" presStyleLbl="node0" presStyleIdx="0" presStyleCnt="1" custScaleX="110158" custScaleY="117333" custLinFactNeighborX="4349" custLinFactNeighborY="-638"/>
      <dgm:spPr/>
      <dgm:t>
        <a:bodyPr/>
        <a:lstStyle/>
        <a:p>
          <a:endParaRPr lang="el-GR"/>
        </a:p>
      </dgm:t>
    </dgm:pt>
    <dgm:pt modelId="{151E4181-2B5C-497B-9A8A-694F33C58FEB}" type="pres">
      <dgm:prSet presAssocID="{1F4B0CA1-1464-473F-AF06-01998E15FD26}" presName="node" presStyleLbl="node1" presStyleIdx="0" presStyleCnt="7" custScaleX="126959" custScaleY="95532" custRadScaleRad="100459" custRadScaleInc="22125">
        <dgm:presLayoutVars>
          <dgm:bulletEnabled val="1"/>
        </dgm:presLayoutVars>
      </dgm:prSet>
      <dgm:spPr/>
      <dgm:t>
        <a:bodyPr/>
        <a:lstStyle/>
        <a:p>
          <a:endParaRPr lang="el-GR"/>
        </a:p>
      </dgm:t>
    </dgm:pt>
    <dgm:pt modelId="{5B8C3A84-C949-41B4-9228-2FE245959932}" type="pres">
      <dgm:prSet presAssocID="{1F4B0CA1-1464-473F-AF06-01998E15FD26}" presName="dummy" presStyleCnt="0"/>
      <dgm:spPr/>
    </dgm:pt>
    <dgm:pt modelId="{155B6714-DE4D-4611-87B8-99DB8923F502}" type="pres">
      <dgm:prSet presAssocID="{2B9EF7C9-DF3C-49FF-840F-8C3B2B425B9D}" presName="sibTrans" presStyleLbl="sibTrans2D1" presStyleIdx="0" presStyleCnt="7" custLinFactNeighborX="-204" custLinFactNeighborY="-612"/>
      <dgm:spPr/>
      <dgm:t>
        <a:bodyPr/>
        <a:lstStyle/>
        <a:p>
          <a:endParaRPr lang="el-GR"/>
        </a:p>
      </dgm:t>
    </dgm:pt>
    <dgm:pt modelId="{0F0EAFB8-6C40-4B7A-B708-525EC030D135}" type="pres">
      <dgm:prSet presAssocID="{862BBE4B-B5C7-4034-BC14-48C5D5E0BB69}" presName="node" presStyleLbl="node1" presStyleIdx="1" presStyleCnt="7" custScaleX="125288" custScaleY="104186" custRadScaleRad="99293" custRadScaleInc="3001">
        <dgm:presLayoutVars>
          <dgm:bulletEnabled val="1"/>
        </dgm:presLayoutVars>
      </dgm:prSet>
      <dgm:spPr/>
      <dgm:t>
        <a:bodyPr/>
        <a:lstStyle/>
        <a:p>
          <a:endParaRPr lang="el-GR"/>
        </a:p>
      </dgm:t>
    </dgm:pt>
    <dgm:pt modelId="{2DF1D757-3022-4087-AD57-8D0B9E80C12B}" type="pres">
      <dgm:prSet presAssocID="{862BBE4B-B5C7-4034-BC14-48C5D5E0BB69}" presName="dummy" presStyleCnt="0"/>
      <dgm:spPr/>
    </dgm:pt>
    <dgm:pt modelId="{CD9A8635-D985-4F9D-97ED-9A02E07454DA}" type="pres">
      <dgm:prSet presAssocID="{768A0482-FDE5-4B26-B303-492AEF073928}" presName="sibTrans" presStyleLbl="sibTrans2D1" presStyleIdx="1" presStyleCnt="7"/>
      <dgm:spPr/>
      <dgm:t>
        <a:bodyPr/>
        <a:lstStyle/>
        <a:p>
          <a:endParaRPr lang="el-GR"/>
        </a:p>
      </dgm:t>
    </dgm:pt>
    <dgm:pt modelId="{77232F5F-8D72-4B26-ABD5-095315A2CD7F}" type="pres">
      <dgm:prSet presAssocID="{ACA5F52B-69B3-4E7E-A464-481BBC975844}" presName="node" presStyleLbl="node1" presStyleIdx="2" presStyleCnt="7" custScaleX="128331" custScaleY="105448">
        <dgm:presLayoutVars>
          <dgm:bulletEnabled val="1"/>
        </dgm:presLayoutVars>
      </dgm:prSet>
      <dgm:spPr/>
      <dgm:t>
        <a:bodyPr/>
        <a:lstStyle/>
        <a:p>
          <a:endParaRPr lang="el-GR"/>
        </a:p>
      </dgm:t>
    </dgm:pt>
    <dgm:pt modelId="{A10A37A5-AC4A-444F-8636-921CFF53D63F}" type="pres">
      <dgm:prSet presAssocID="{ACA5F52B-69B3-4E7E-A464-481BBC975844}" presName="dummy" presStyleCnt="0"/>
      <dgm:spPr/>
    </dgm:pt>
    <dgm:pt modelId="{AE99D320-7835-4131-A6B0-3295EFA6E598}" type="pres">
      <dgm:prSet presAssocID="{16D3631D-E61C-4067-802B-ACD5F688D03D}" presName="sibTrans" presStyleLbl="sibTrans2D1" presStyleIdx="2" presStyleCnt="7"/>
      <dgm:spPr/>
      <dgm:t>
        <a:bodyPr/>
        <a:lstStyle/>
        <a:p>
          <a:endParaRPr lang="el-GR"/>
        </a:p>
      </dgm:t>
    </dgm:pt>
    <dgm:pt modelId="{4F2A0D37-B042-4A55-AA14-81D6AD220584}" type="pres">
      <dgm:prSet presAssocID="{8E42FAD6-B885-43B3-B3EA-EBC141AD3676}" presName="node" presStyleLbl="node1" presStyleIdx="3" presStyleCnt="7" custScaleX="136116" custScaleY="102974" custRadScaleRad="100432" custRadScaleInc="-3179">
        <dgm:presLayoutVars>
          <dgm:bulletEnabled val="1"/>
        </dgm:presLayoutVars>
      </dgm:prSet>
      <dgm:spPr/>
      <dgm:t>
        <a:bodyPr/>
        <a:lstStyle/>
        <a:p>
          <a:endParaRPr lang="el-GR"/>
        </a:p>
      </dgm:t>
    </dgm:pt>
    <dgm:pt modelId="{1C9AF642-A3F4-496F-B71E-BB20ECB916B9}" type="pres">
      <dgm:prSet presAssocID="{8E42FAD6-B885-43B3-B3EA-EBC141AD3676}" presName="dummy" presStyleCnt="0"/>
      <dgm:spPr/>
    </dgm:pt>
    <dgm:pt modelId="{76E5E000-4CF8-4A81-92E1-4BB30335B944}" type="pres">
      <dgm:prSet presAssocID="{C0DC0846-D03F-4B84-B7CC-6A3DFD4949D5}" presName="sibTrans" presStyleLbl="sibTrans2D1" presStyleIdx="3" presStyleCnt="7"/>
      <dgm:spPr/>
      <dgm:t>
        <a:bodyPr/>
        <a:lstStyle/>
        <a:p>
          <a:endParaRPr lang="el-GR"/>
        </a:p>
      </dgm:t>
    </dgm:pt>
    <dgm:pt modelId="{89CD3CB1-FE12-48AB-907F-A15BD36844CD}" type="pres">
      <dgm:prSet presAssocID="{6D02CCB2-416C-4A95-9BDA-0653024EE5B4}" presName="node" presStyleLbl="node1" presStyleIdx="4" presStyleCnt="7" custScaleX="127740" custScaleY="97501" custRadScaleRad="97207" custRadScaleInc="1654">
        <dgm:presLayoutVars>
          <dgm:bulletEnabled val="1"/>
        </dgm:presLayoutVars>
      </dgm:prSet>
      <dgm:spPr/>
      <dgm:t>
        <a:bodyPr/>
        <a:lstStyle/>
        <a:p>
          <a:endParaRPr lang="el-GR"/>
        </a:p>
      </dgm:t>
    </dgm:pt>
    <dgm:pt modelId="{6C047770-0A85-4B8D-BA33-EF56FE5E29BF}" type="pres">
      <dgm:prSet presAssocID="{6D02CCB2-416C-4A95-9BDA-0653024EE5B4}" presName="dummy" presStyleCnt="0"/>
      <dgm:spPr/>
    </dgm:pt>
    <dgm:pt modelId="{B7D73EF9-DBEC-4C82-90B8-D6151A7B358E}" type="pres">
      <dgm:prSet presAssocID="{650BBB1F-B86B-41EE-8EFF-FA0F0770B0ED}" presName="sibTrans" presStyleLbl="sibTrans2D1" presStyleIdx="4" presStyleCnt="7"/>
      <dgm:spPr/>
      <dgm:t>
        <a:bodyPr/>
        <a:lstStyle/>
        <a:p>
          <a:endParaRPr lang="el-GR"/>
        </a:p>
      </dgm:t>
    </dgm:pt>
    <dgm:pt modelId="{16D2465E-CE35-4BBA-BDB7-66C38D3A1D85}" type="pres">
      <dgm:prSet presAssocID="{7A5F13C4-D6BD-4FB3-B119-A87D00BEB3DC}" presName="node" presStyleLbl="node1" presStyleIdx="5" presStyleCnt="7" custScaleX="127089" custScaleY="95758">
        <dgm:presLayoutVars>
          <dgm:bulletEnabled val="1"/>
        </dgm:presLayoutVars>
      </dgm:prSet>
      <dgm:spPr/>
      <dgm:t>
        <a:bodyPr/>
        <a:lstStyle/>
        <a:p>
          <a:endParaRPr lang="el-GR"/>
        </a:p>
      </dgm:t>
    </dgm:pt>
    <dgm:pt modelId="{F6475E36-738F-4B45-8235-2EEB4BDFA312}" type="pres">
      <dgm:prSet presAssocID="{7A5F13C4-D6BD-4FB3-B119-A87D00BEB3DC}" presName="dummy" presStyleCnt="0"/>
      <dgm:spPr/>
    </dgm:pt>
    <dgm:pt modelId="{43EA4342-7E60-4C98-9473-B88D81520961}" type="pres">
      <dgm:prSet presAssocID="{7D3C23AD-C6A0-4FD3-A60A-91F0C1F8C8C2}" presName="sibTrans" presStyleLbl="sibTrans2D1" presStyleIdx="5" presStyleCnt="7"/>
      <dgm:spPr/>
      <dgm:t>
        <a:bodyPr/>
        <a:lstStyle/>
        <a:p>
          <a:endParaRPr lang="el-GR"/>
        </a:p>
      </dgm:t>
    </dgm:pt>
    <dgm:pt modelId="{2E90572B-DDE0-4855-AE8A-5F8D7665EB57}" type="pres">
      <dgm:prSet presAssocID="{691730E9-34B2-45EE-B235-C93C1E1038DA}" presName="node" presStyleLbl="node1" presStyleIdx="6" presStyleCnt="7" custScaleX="131682" custScaleY="96005">
        <dgm:presLayoutVars>
          <dgm:bulletEnabled val="1"/>
        </dgm:presLayoutVars>
      </dgm:prSet>
      <dgm:spPr/>
      <dgm:t>
        <a:bodyPr/>
        <a:lstStyle/>
        <a:p>
          <a:endParaRPr lang="el-GR"/>
        </a:p>
      </dgm:t>
    </dgm:pt>
    <dgm:pt modelId="{1F840CC8-A26B-4D07-B469-B7369CC6797B}" type="pres">
      <dgm:prSet presAssocID="{691730E9-34B2-45EE-B235-C93C1E1038DA}" presName="dummy" presStyleCnt="0"/>
      <dgm:spPr/>
    </dgm:pt>
    <dgm:pt modelId="{BB990496-05D1-4A26-AFB4-0D527305DEBA}" type="pres">
      <dgm:prSet presAssocID="{96511755-7B86-4AB5-A9DF-DD886FFB27C1}" presName="sibTrans" presStyleLbl="sibTrans2D1" presStyleIdx="6" presStyleCnt="7"/>
      <dgm:spPr/>
      <dgm:t>
        <a:bodyPr/>
        <a:lstStyle/>
        <a:p>
          <a:endParaRPr lang="el-GR"/>
        </a:p>
      </dgm:t>
    </dgm:pt>
  </dgm:ptLst>
  <dgm:cxnLst>
    <dgm:cxn modelId="{9D228B9A-2785-4188-B6F4-E6C4C8BB1922}" srcId="{E1DFEF8D-9653-4FC4-B192-D888B591509F}" destId="{7A5F13C4-D6BD-4FB3-B119-A87D00BEB3DC}" srcOrd="5" destOrd="0" parTransId="{FC888619-0488-4468-8058-4926CE13FD88}" sibTransId="{7D3C23AD-C6A0-4FD3-A60A-91F0C1F8C8C2}"/>
    <dgm:cxn modelId="{03A6B215-60B8-439E-9AE3-DE5B7E90FD87}" type="presOf" srcId="{7D3C23AD-C6A0-4FD3-A60A-91F0C1F8C8C2}" destId="{43EA4342-7E60-4C98-9473-B88D81520961}" srcOrd="0" destOrd="0" presId="urn:microsoft.com/office/officeart/2005/8/layout/radial6"/>
    <dgm:cxn modelId="{08140EBC-2227-4FF9-AF30-4AD889B87E3E}" srcId="{E1DFEF8D-9653-4FC4-B192-D888B591509F}" destId="{862BBE4B-B5C7-4034-BC14-48C5D5E0BB69}" srcOrd="1" destOrd="0" parTransId="{A805A8A3-236D-437D-98DF-A3D1A28D210B}" sibTransId="{768A0482-FDE5-4B26-B303-492AEF073928}"/>
    <dgm:cxn modelId="{34B9DD7E-175B-461B-A154-A5CB28256298}" type="presOf" srcId="{96511755-7B86-4AB5-A9DF-DD886FFB27C1}" destId="{BB990496-05D1-4A26-AFB4-0D527305DEBA}" srcOrd="0" destOrd="0" presId="urn:microsoft.com/office/officeart/2005/8/layout/radial6"/>
    <dgm:cxn modelId="{355C54BE-F26E-4A83-919F-F70C6DF64ABC}" type="presOf" srcId="{650BBB1F-B86B-41EE-8EFF-FA0F0770B0ED}" destId="{B7D73EF9-DBEC-4C82-90B8-D6151A7B358E}" srcOrd="0" destOrd="0" presId="urn:microsoft.com/office/officeart/2005/8/layout/radial6"/>
    <dgm:cxn modelId="{F0A1E646-CD2F-4D34-A27F-D15CD294152E}" type="presOf" srcId="{421DACE7-9538-4F81-B37A-E9C9CB8E3D04}" destId="{AE6BBD65-2E17-4D96-9E53-B5EF5133A773}" srcOrd="0" destOrd="0" presId="urn:microsoft.com/office/officeart/2005/8/layout/radial6"/>
    <dgm:cxn modelId="{8B969D96-71BE-4AEB-90E3-CFA6AF18D37F}" type="presOf" srcId="{6D02CCB2-416C-4A95-9BDA-0653024EE5B4}" destId="{89CD3CB1-FE12-48AB-907F-A15BD36844CD}" srcOrd="0" destOrd="0" presId="urn:microsoft.com/office/officeart/2005/8/layout/radial6"/>
    <dgm:cxn modelId="{A083AD57-C615-4B3A-9832-C9FC1780E24B}" type="presOf" srcId="{862BBE4B-B5C7-4034-BC14-48C5D5E0BB69}" destId="{0F0EAFB8-6C40-4B7A-B708-525EC030D135}" srcOrd="0" destOrd="0" presId="urn:microsoft.com/office/officeart/2005/8/layout/radial6"/>
    <dgm:cxn modelId="{25EFFB77-BF3B-4CAF-9EDE-605CD9DB0B3F}" type="presOf" srcId="{7A5F13C4-D6BD-4FB3-B119-A87D00BEB3DC}" destId="{16D2465E-CE35-4BBA-BDB7-66C38D3A1D85}" srcOrd="0" destOrd="0" presId="urn:microsoft.com/office/officeart/2005/8/layout/radial6"/>
    <dgm:cxn modelId="{4E17485E-0552-4E33-BA94-1C7A6090DB3C}" type="presOf" srcId="{ACA5F52B-69B3-4E7E-A464-481BBC975844}" destId="{77232F5F-8D72-4B26-ABD5-095315A2CD7F}" srcOrd="0" destOrd="0" presId="urn:microsoft.com/office/officeart/2005/8/layout/radial6"/>
    <dgm:cxn modelId="{DB452369-8DD0-4A89-A9A6-DAD639B558FF}" srcId="{E1DFEF8D-9653-4FC4-B192-D888B591509F}" destId="{8E42FAD6-B885-43B3-B3EA-EBC141AD3676}" srcOrd="3" destOrd="0" parTransId="{75FF0DE6-E942-45C5-AFD2-0BC95D30B6E8}" sibTransId="{C0DC0846-D03F-4B84-B7CC-6A3DFD4949D5}"/>
    <dgm:cxn modelId="{41ECA462-18D6-4B8C-AF06-DD73DDAE6526}" type="presOf" srcId="{768A0482-FDE5-4B26-B303-492AEF073928}" destId="{CD9A8635-D985-4F9D-97ED-9A02E07454DA}" srcOrd="0" destOrd="0" presId="urn:microsoft.com/office/officeart/2005/8/layout/radial6"/>
    <dgm:cxn modelId="{A406E17F-D977-4CE7-ACFD-9BCCED1DA137}" type="presOf" srcId="{1F4B0CA1-1464-473F-AF06-01998E15FD26}" destId="{151E4181-2B5C-497B-9A8A-694F33C58FEB}" srcOrd="0" destOrd="0" presId="urn:microsoft.com/office/officeart/2005/8/layout/radial6"/>
    <dgm:cxn modelId="{BE719EF8-DCBF-4546-B450-849FFA2F4DA2}" srcId="{E1DFEF8D-9653-4FC4-B192-D888B591509F}" destId="{6D02CCB2-416C-4A95-9BDA-0653024EE5B4}" srcOrd="4" destOrd="0" parTransId="{0B3F46A5-19D8-4AA6-8C3F-71D1E11644C9}" sibTransId="{650BBB1F-B86B-41EE-8EFF-FA0F0770B0ED}"/>
    <dgm:cxn modelId="{FB2C2AE0-153B-41CB-A606-711F319C9CB6}" srcId="{E1DFEF8D-9653-4FC4-B192-D888B591509F}" destId="{ACA5F52B-69B3-4E7E-A464-481BBC975844}" srcOrd="2" destOrd="0" parTransId="{5566D6C1-88B3-4ADC-B091-6D4A06FF3C6F}" sibTransId="{16D3631D-E61C-4067-802B-ACD5F688D03D}"/>
    <dgm:cxn modelId="{2602E4DE-C632-443B-8842-7862AEF8182B}" type="presOf" srcId="{2B9EF7C9-DF3C-49FF-840F-8C3B2B425B9D}" destId="{155B6714-DE4D-4611-87B8-99DB8923F502}" srcOrd="0" destOrd="0" presId="urn:microsoft.com/office/officeart/2005/8/layout/radial6"/>
    <dgm:cxn modelId="{958E4466-6857-4A1E-B804-7F4970F5FA39}" type="presOf" srcId="{C0DC0846-D03F-4B84-B7CC-6A3DFD4949D5}" destId="{76E5E000-4CF8-4A81-92E1-4BB30335B944}" srcOrd="0" destOrd="0" presId="urn:microsoft.com/office/officeart/2005/8/layout/radial6"/>
    <dgm:cxn modelId="{394ED0F7-15CF-4984-B094-4902A61D6B0D}" type="presOf" srcId="{16D3631D-E61C-4067-802B-ACD5F688D03D}" destId="{AE99D320-7835-4131-A6B0-3295EFA6E598}" srcOrd="0" destOrd="0" presId="urn:microsoft.com/office/officeart/2005/8/layout/radial6"/>
    <dgm:cxn modelId="{F855A822-DF8B-4AE6-9C05-649E304C7E8C}" srcId="{421DACE7-9538-4F81-B37A-E9C9CB8E3D04}" destId="{E1DFEF8D-9653-4FC4-B192-D888B591509F}" srcOrd="0" destOrd="0" parTransId="{805CC1B3-3CA2-428E-A9C4-3025963B31E8}" sibTransId="{A379288A-8D8D-4C7B-80A9-406F3C5643A6}"/>
    <dgm:cxn modelId="{22842599-8169-426F-A72C-8C9F3C891A1D}" srcId="{E1DFEF8D-9653-4FC4-B192-D888B591509F}" destId="{1F4B0CA1-1464-473F-AF06-01998E15FD26}" srcOrd="0" destOrd="0" parTransId="{51DF240E-BDFF-406E-B579-988A138DE3A4}" sibTransId="{2B9EF7C9-DF3C-49FF-840F-8C3B2B425B9D}"/>
    <dgm:cxn modelId="{72DC8B01-B55D-4580-9F17-86D1AE532B5B}" type="presOf" srcId="{E1DFEF8D-9653-4FC4-B192-D888B591509F}" destId="{86CC0FEB-8FB1-47F9-A8B5-A3D015C2A753}" srcOrd="0" destOrd="0" presId="urn:microsoft.com/office/officeart/2005/8/layout/radial6"/>
    <dgm:cxn modelId="{2EF8C162-532E-4F6B-BCBB-9393193D64F2}" type="presOf" srcId="{8E42FAD6-B885-43B3-B3EA-EBC141AD3676}" destId="{4F2A0D37-B042-4A55-AA14-81D6AD220584}" srcOrd="0" destOrd="0" presId="urn:microsoft.com/office/officeart/2005/8/layout/radial6"/>
    <dgm:cxn modelId="{AF97A7DE-533D-4EA9-904D-ACD94AD3C0AA}" srcId="{E1DFEF8D-9653-4FC4-B192-D888B591509F}" destId="{691730E9-34B2-45EE-B235-C93C1E1038DA}" srcOrd="6" destOrd="0" parTransId="{5DD6306F-C266-4C52-8862-88FC468DEADA}" sibTransId="{96511755-7B86-4AB5-A9DF-DD886FFB27C1}"/>
    <dgm:cxn modelId="{1C800A1F-47CD-4623-9867-77479D403F97}" type="presOf" srcId="{691730E9-34B2-45EE-B235-C93C1E1038DA}" destId="{2E90572B-DDE0-4855-AE8A-5F8D7665EB57}" srcOrd="0" destOrd="0" presId="urn:microsoft.com/office/officeart/2005/8/layout/radial6"/>
    <dgm:cxn modelId="{378C9284-480E-4D82-BA66-803BB9F3614F}" type="presParOf" srcId="{AE6BBD65-2E17-4D96-9E53-B5EF5133A773}" destId="{86CC0FEB-8FB1-47F9-A8B5-A3D015C2A753}" srcOrd="0" destOrd="0" presId="urn:microsoft.com/office/officeart/2005/8/layout/radial6"/>
    <dgm:cxn modelId="{99593B67-7EB2-4224-9ECE-2F40E59E25D0}" type="presParOf" srcId="{AE6BBD65-2E17-4D96-9E53-B5EF5133A773}" destId="{151E4181-2B5C-497B-9A8A-694F33C58FEB}" srcOrd="1" destOrd="0" presId="urn:microsoft.com/office/officeart/2005/8/layout/radial6"/>
    <dgm:cxn modelId="{5446D0A9-0B6E-435D-847A-F55AE6EE8BF7}" type="presParOf" srcId="{AE6BBD65-2E17-4D96-9E53-B5EF5133A773}" destId="{5B8C3A84-C949-41B4-9228-2FE245959932}" srcOrd="2" destOrd="0" presId="urn:microsoft.com/office/officeart/2005/8/layout/radial6"/>
    <dgm:cxn modelId="{B867AF34-C7AA-4083-889E-3292A88B70A9}" type="presParOf" srcId="{AE6BBD65-2E17-4D96-9E53-B5EF5133A773}" destId="{155B6714-DE4D-4611-87B8-99DB8923F502}" srcOrd="3" destOrd="0" presId="urn:microsoft.com/office/officeart/2005/8/layout/radial6"/>
    <dgm:cxn modelId="{8822ABBB-2B5A-47B9-AC92-806F2762D666}" type="presParOf" srcId="{AE6BBD65-2E17-4D96-9E53-B5EF5133A773}" destId="{0F0EAFB8-6C40-4B7A-B708-525EC030D135}" srcOrd="4" destOrd="0" presId="urn:microsoft.com/office/officeart/2005/8/layout/radial6"/>
    <dgm:cxn modelId="{7C0EEFA4-C984-47AB-9A52-C84A96F104A8}" type="presParOf" srcId="{AE6BBD65-2E17-4D96-9E53-B5EF5133A773}" destId="{2DF1D757-3022-4087-AD57-8D0B9E80C12B}" srcOrd="5" destOrd="0" presId="urn:microsoft.com/office/officeart/2005/8/layout/radial6"/>
    <dgm:cxn modelId="{34BD3954-E4DA-4620-A268-C18E02A38796}" type="presParOf" srcId="{AE6BBD65-2E17-4D96-9E53-B5EF5133A773}" destId="{CD9A8635-D985-4F9D-97ED-9A02E07454DA}" srcOrd="6" destOrd="0" presId="urn:microsoft.com/office/officeart/2005/8/layout/radial6"/>
    <dgm:cxn modelId="{8E71E887-2AC2-4B01-AC58-D713AF405526}" type="presParOf" srcId="{AE6BBD65-2E17-4D96-9E53-B5EF5133A773}" destId="{77232F5F-8D72-4B26-ABD5-095315A2CD7F}" srcOrd="7" destOrd="0" presId="urn:microsoft.com/office/officeart/2005/8/layout/radial6"/>
    <dgm:cxn modelId="{E4714F15-0511-416C-8000-17399AA6B784}" type="presParOf" srcId="{AE6BBD65-2E17-4D96-9E53-B5EF5133A773}" destId="{A10A37A5-AC4A-444F-8636-921CFF53D63F}" srcOrd="8" destOrd="0" presId="urn:microsoft.com/office/officeart/2005/8/layout/radial6"/>
    <dgm:cxn modelId="{786ADE5D-CBCE-4897-9AF4-89227A65DF34}" type="presParOf" srcId="{AE6BBD65-2E17-4D96-9E53-B5EF5133A773}" destId="{AE99D320-7835-4131-A6B0-3295EFA6E598}" srcOrd="9" destOrd="0" presId="urn:microsoft.com/office/officeart/2005/8/layout/radial6"/>
    <dgm:cxn modelId="{EB3BCD2B-5FA1-4D43-8B1F-D131A5CD427C}" type="presParOf" srcId="{AE6BBD65-2E17-4D96-9E53-B5EF5133A773}" destId="{4F2A0D37-B042-4A55-AA14-81D6AD220584}" srcOrd="10" destOrd="0" presId="urn:microsoft.com/office/officeart/2005/8/layout/radial6"/>
    <dgm:cxn modelId="{15AF58EC-F8A3-40A1-90D4-DB583C998428}" type="presParOf" srcId="{AE6BBD65-2E17-4D96-9E53-B5EF5133A773}" destId="{1C9AF642-A3F4-496F-B71E-BB20ECB916B9}" srcOrd="11" destOrd="0" presId="urn:microsoft.com/office/officeart/2005/8/layout/radial6"/>
    <dgm:cxn modelId="{87BE28C0-6813-4B6A-9045-87F984CCFFA8}" type="presParOf" srcId="{AE6BBD65-2E17-4D96-9E53-B5EF5133A773}" destId="{76E5E000-4CF8-4A81-92E1-4BB30335B944}" srcOrd="12" destOrd="0" presId="urn:microsoft.com/office/officeart/2005/8/layout/radial6"/>
    <dgm:cxn modelId="{4A27E961-E33A-4380-85FA-86E34B91A57A}" type="presParOf" srcId="{AE6BBD65-2E17-4D96-9E53-B5EF5133A773}" destId="{89CD3CB1-FE12-48AB-907F-A15BD36844CD}" srcOrd="13" destOrd="0" presId="urn:microsoft.com/office/officeart/2005/8/layout/radial6"/>
    <dgm:cxn modelId="{3821D231-0549-4996-ABA9-3278A2610DCB}" type="presParOf" srcId="{AE6BBD65-2E17-4D96-9E53-B5EF5133A773}" destId="{6C047770-0A85-4B8D-BA33-EF56FE5E29BF}" srcOrd="14" destOrd="0" presId="urn:microsoft.com/office/officeart/2005/8/layout/radial6"/>
    <dgm:cxn modelId="{D23EDD3D-7215-4B01-A637-D06F1F285022}" type="presParOf" srcId="{AE6BBD65-2E17-4D96-9E53-B5EF5133A773}" destId="{B7D73EF9-DBEC-4C82-90B8-D6151A7B358E}" srcOrd="15" destOrd="0" presId="urn:microsoft.com/office/officeart/2005/8/layout/radial6"/>
    <dgm:cxn modelId="{795BCF83-8441-44FA-9ABF-15467D162246}" type="presParOf" srcId="{AE6BBD65-2E17-4D96-9E53-B5EF5133A773}" destId="{16D2465E-CE35-4BBA-BDB7-66C38D3A1D85}" srcOrd="16" destOrd="0" presId="urn:microsoft.com/office/officeart/2005/8/layout/radial6"/>
    <dgm:cxn modelId="{88654D2B-12D8-4B05-BC3E-3365FE83C056}" type="presParOf" srcId="{AE6BBD65-2E17-4D96-9E53-B5EF5133A773}" destId="{F6475E36-738F-4B45-8235-2EEB4BDFA312}" srcOrd="17" destOrd="0" presId="urn:microsoft.com/office/officeart/2005/8/layout/radial6"/>
    <dgm:cxn modelId="{B6714924-23D5-42EA-9F7E-03754CE10F8B}" type="presParOf" srcId="{AE6BBD65-2E17-4D96-9E53-B5EF5133A773}" destId="{43EA4342-7E60-4C98-9473-B88D81520961}" srcOrd="18" destOrd="0" presId="urn:microsoft.com/office/officeart/2005/8/layout/radial6"/>
    <dgm:cxn modelId="{4BBD232B-D373-4AB2-B8B9-B633361B9E45}" type="presParOf" srcId="{AE6BBD65-2E17-4D96-9E53-B5EF5133A773}" destId="{2E90572B-DDE0-4855-AE8A-5F8D7665EB57}" srcOrd="19" destOrd="0" presId="urn:microsoft.com/office/officeart/2005/8/layout/radial6"/>
    <dgm:cxn modelId="{EB912AD6-6DDB-4E6F-94F2-DC3F5EB909AD}" type="presParOf" srcId="{AE6BBD65-2E17-4D96-9E53-B5EF5133A773}" destId="{1F840CC8-A26B-4D07-B469-B7369CC6797B}" srcOrd="20" destOrd="0" presId="urn:microsoft.com/office/officeart/2005/8/layout/radial6"/>
    <dgm:cxn modelId="{CB450ED7-FA6F-4928-B512-43809DF7ECA1}" type="presParOf" srcId="{AE6BBD65-2E17-4D96-9E53-B5EF5133A773}" destId="{BB990496-05D1-4A26-AFB4-0D527305DEBA}" srcOrd="21"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90496-05D1-4A26-AFB4-0D527305DEBA}">
      <dsp:nvSpPr>
        <dsp:cNvPr id="0" name=""/>
        <dsp:cNvSpPr/>
      </dsp:nvSpPr>
      <dsp:spPr>
        <a:xfrm>
          <a:off x="2316561" y="366415"/>
          <a:ext cx="3087491" cy="3087491"/>
        </a:xfrm>
        <a:prstGeom prst="blockArc">
          <a:avLst>
            <a:gd name="adj1" fmla="val 13095091"/>
            <a:gd name="adj2" fmla="val 1641666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A4342-7E60-4C98-9473-B88D81520961}">
      <dsp:nvSpPr>
        <dsp:cNvPr id="0" name=""/>
        <dsp:cNvSpPr/>
      </dsp:nvSpPr>
      <dsp:spPr>
        <a:xfrm>
          <a:off x="2311310" y="373038"/>
          <a:ext cx="3087491" cy="3087491"/>
        </a:xfrm>
        <a:prstGeom prst="blockArc">
          <a:avLst>
            <a:gd name="adj1" fmla="val 10028571"/>
            <a:gd name="adj2" fmla="val 13114286"/>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D73EF9-DBEC-4C82-90B8-D6151A7B358E}">
      <dsp:nvSpPr>
        <dsp:cNvPr id="0" name=""/>
        <dsp:cNvSpPr/>
      </dsp:nvSpPr>
      <dsp:spPr>
        <a:xfrm>
          <a:off x="2298210" y="320063"/>
          <a:ext cx="3087491" cy="3087491"/>
        </a:xfrm>
        <a:prstGeom prst="blockArc">
          <a:avLst>
            <a:gd name="adj1" fmla="val 6880383"/>
            <a:gd name="adj2" fmla="val 990462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E5E000-4CF8-4A81-92E1-4BB30335B944}">
      <dsp:nvSpPr>
        <dsp:cNvPr id="0" name=""/>
        <dsp:cNvSpPr/>
      </dsp:nvSpPr>
      <dsp:spPr>
        <a:xfrm>
          <a:off x="2367320" y="353965"/>
          <a:ext cx="3087491" cy="3087491"/>
        </a:xfrm>
        <a:prstGeom prst="blockArc">
          <a:avLst>
            <a:gd name="adj1" fmla="val 3957723"/>
            <a:gd name="adj2" fmla="val 705523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99D320-7835-4131-A6B0-3295EFA6E598}">
      <dsp:nvSpPr>
        <dsp:cNvPr id="0" name=""/>
        <dsp:cNvSpPr/>
      </dsp:nvSpPr>
      <dsp:spPr>
        <a:xfrm>
          <a:off x="2309459" y="381253"/>
          <a:ext cx="3087491" cy="3087491"/>
        </a:xfrm>
        <a:prstGeom prst="blockArc">
          <a:avLst>
            <a:gd name="adj1" fmla="val 752303"/>
            <a:gd name="adj2" fmla="val 381242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A8635-D985-4F9D-97ED-9A02E07454DA}">
      <dsp:nvSpPr>
        <dsp:cNvPr id="0" name=""/>
        <dsp:cNvSpPr/>
      </dsp:nvSpPr>
      <dsp:spPr>
        <a:xfrm>
          <a:off x="2308299" y="386511"/>
          <a:ext cx="3087491" cy="3087491"/>
        </a:xfrm>
        <a:prstGeom prst="blockArc">
          <a:avLst>
            <a:gd name="adj1" fmla="val 19296702"/>
            <a:gd name="adj2" fmla="val 740073"/>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5B6714-DE4D-4611-87B8-99DB8923F502}">
      <dsp:nvSpPr>
        <dsp:cNvPr id="0" name=""/>
        <dsp:cNvSpPr/>
      </dsp:nvSpPr>
      <dsp:spPr>
        <a:xfrm>
          <a:off x="2284971" y="345711"/>
          <a:ext cx="3087491" cy="3087491"/>
        </a:xfrm>
        <a:prstGeom prst="blockArc">
          <a:avLst>
            <a:gd name="adj1" fmla="val 16474255"/>
            <a:gd name="adj2" fmla="val 19359718"/>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CC0FEB-8FB1-47F9-A8B5-A3D015C2A753}">
      <dsp:nvSpPr>
        <dsp:cNvPr id="0" name=""/>
        <dsp:cNvSpPr/>
      </dsp:nvSpPr>
      <dsp:spPr>
        <a:xfrm>
          <a:off x="3328952" y="1196865"/>
          <a:ext cx="1315522" cy="140120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Candara" pitchFamily="34" charset="0"/>
            </a:rPr>
            <a:t>7 Quality Management Principles</a:t>
          </a:r>
          <a:endParaRPr lang="el-GR" sz="1200" b="1" kern="1200">
            <a:latin typeface="Candara" pitchFamily="34" charset="0"/>
          </a:endParaRPr>
        </a:p>
      </dsp:txBody>
      <dsp:txXfrm>
        <a:off x="3521606" y="1402067"/>
        <a:ext cx="930214" cy="990803"/>
      </dsp:txXfrm>
    </dsp:sp>
    <dsp:sp modelId="{151E4181-2B5C-497B-9A8A-694F33C58FEB}">
      <dsp:nvSpPr>
        <dsp:cNvPr id="0" name=""/>
        <dsp:cNvSpPr/>
      </dsp:nvSpPr>
      <dsp:spPr>
        <a:xfrm>
          <a:off x="3424986" y="215"/>
          <a:ext cx="1061313" cy="798599"/>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latin typeface="Candara" pitchFamily="34" charset="0"/>
            </a:rPr>
            <a:t>Customer Focus</a:t>
          </a:r>
          <a:endParaRPr lang="el-GR" sz="900" b="1" kern="1200" dirty="0">
            <a:latin typeface="Candara" pitchFamily="34" charset="0"/>
          </a:endParaRPr>
        </a:p>
      </dsp:txBody>
      <dsp:txXfrm>
        <a:off x="3580412" y="117167"/>
        <a:ext cx="750461" cy="564695"/>
      </dsp:txXfrm>
    </dsp:sp>
    <dsp:sp modelId="{0F0EAFB8-6C40-4B7A-B708-525EC030D135}">
      <dsp:nvSpPr>
        <dsp:cNvPr id="0" name=""/>
        <dsp:cNvSpPr/>
      </dsp:nvSpPr>
      <dsp:spPr>
        <a:xfrm>
          <a:off x="4514803" y="554826"/>
          <a:ext cx="1047345" cy="870943"/>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Leadership</a:t>
          </a:r>
          <a:endParaRPr lang="el-GR" sz="900" b="1" kern="1200">
            <a:latin typeface="Candara" pitchFamily="34" charset="0"/>
          </a:endParaRPr>
        </a:p>
      </dsp:txBody>
      <dsp:txXfrm>
        <a:off x="4668183" y="682373"/>
        <a:ext cx="740585" cy="615849"/>
      </dsp:txXfrm>
    </dsp:sp>
    <dsp:sp modelId="{77232F5F-8D72-4B26-ABD5-095315A2CD7F}">
      <dsp:nvSpPr>
        <dsp:cNvPr id="0" name=""/>
        <dsp:cNvSpPr/>
      </dsp:nvSpPr>
      <dsp:spPr>
        <a:xfrm>
          <a:off x="4794366" y="1812856"/>
          <a:ext cx="1072783" cy="881492"/>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Engagement of People</a:t>
          </a:r>
          <a:endParaRPr lang="el-GR" sz="900" b="1" kern="1200">
            <a:latin typeface="Candara" pitchFamily="34" charset="0"/>
          </a:endParaRPr>
        </a:p>
      </dsp:txBody>
      <dsp:txXfrm>
        <a:off x="4951471" y="1941948"/>
        <a:ext cx="758573" cy="623308"/>
      </dsp:txXfrm>
    </dsp:sp>
    <dsp:sp modelId="{4F2A0D37-B042-4A55-AA14-81D6AD220584}">
      <dsp:nvSpPr>
        <dsp:cNvPr id="0" name=""/>
        <dsp:cNvSpPr/>
      </dsp:nvSpPr>
      <dsp:spPr>
        <a:xfrm>
          <a:off x="3958708" y="2849687"/>
          <a:ext cx="1137861" cy="860811"/>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Process Approach</a:t>
          </a:r>
          <a:endParaRPr lang="el-GR" sz="900" b="1" kern="1200">
            <a:latin typeface="Candara" pitchFamily="34" charset="0"/>
          </a:endParaRPr>
        </a:p>
      </dsp:txBody>
      <dsp:txXfrm>
        <a:off x="4125344" y="2975750"/>
        <a:ext cx="804589" cy="608685"/>
      </dsp:txXfrm>
    </dsp:sp>
    <dsp:sp modelId="{89CD3CB1-FE12-48AB-907F-A15BD36844CD}">
      <dsp:nvSpPr>
        <dsp:cNvPr id="0" name=""/>
        <dsp:cNvSpPr/>
      </dsp:nvSpPr>
      <dsp:spPr>
        <a:xfrm>
          <a:off x="2676176" y="2831741"/>
          <a:ext cx="1067842" cy="815059"/>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Improvement</a:t>
          </a:r>
          <a:endParaRPr lang="el-GR" sz="900" b="1" kern="1200">
            <a:latin typeface="Candara" pitchFamily="34" charset="0"/>
          </a:endParaRPr>
        </a:p>
      </dsp:txBody>
      <dsp:txXfrm>
        <a:off x="2832558" y="2951104"/>
        <a:ext cx="755078" cy="576333"/>
      </dsp:txXfrm>
    </dsp:sp>
    <dsp:sp modelId="{16D2465E-CE35-4BBA-BDB7-66C38D3A1D85}">
      <dsp:nvSpPr>
        <dsp:cNvPr id="0" name=""/>
        <dsp:cNvSpPr/>
      </dsp:nvSpPr>
      <dsp:spPr>
        <a:xfrm>
          <a:off x="1848154" y="1853358"/>
          <a:ext cx="1062400" cy="800489"/>
        </a:xfrm>
        <a:prstGeom prst="ellipse">
          <a:avLst/>
        </a:prstGeom>
        <a:solidFill>
          <a:srgbClr val="D13B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Evidence Based decision Making</a:t>
          </a:r>
          <a:endParaRPr lang="el-GR" sz="900" b="1" kern="1200">
            <a:latin typeface="Candara" pitchFamily="34" charset="0"/>
          </a:endParaRPr>
        </a:p>
      </dsp:txBody>
      <dsp:txXfrm>
        <a:off x="2003739" y="1970587"/>
        <a:ext cx="751230" cy="566031"/>
      </dsp:txXfrm>
    </dsp:sp>
    <dsp:sp modelId="{2E90572B-DDE0-4855-AE8A-5F8D7665EB57}">
      <dsp:nvSpPr>
        <dsp:cNvPr id="0" name=""/>
        <dsp:cNvSpPr/>
      </dsp:nvSpPr>
      <dsp:spPr>
        <a:xfrm>
          <a:off x="2121237" y="571760"/>
          <a:ext cx="1100795" cy="80255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Relationship Manageme</a:t>
          </a:r>
          <a:r>
            <a:rPr lang="en-US" sz="900" kern="1200"/>
            <a:t>nt</a:t>
          </a:r>
          <a:endParaRPr lang="el-GR" sz="900" kern="1200"/>
        </a:p>
      </dsp:txBody>
      <dsp:txXfrm>
        <a:off x="2282445" y="689291"/>
        <a:ext cx="778379" cy="56749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29/4/2018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002060"/>
                </a:solidFill>
                <a:latin typeface="Arial" pitchFamily="34" charset="0"/>
                <a:ea typeface="Calibri"/>
                <a:cs typeface="Arial" pitchFamily="34" charset="0"/>
              </a:rPr>
              <a:t>Numbers speak for themselves:</a:t>
            </a:r>
            <a:endParaRPr lang="el-GR" sz="2400"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002060"/>
                </a:solidFill>
                <a:latin typeface="Arial" pitchFamily="34" charset="0"/>
                <a:ea typeface="Calibri"/>
                <a:cs typeface="Arial" pitchFamily="34" charset="0"/>
              </a:rPr>
              <a:t>Numbers speak for themselves:</a:t>
            </a:r>
            <a:endParaRPr lang="el-GR" sz="2400"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simple words a QMS</a:t>
            </a:r>
            <a:r>
              <a:rPr lang="en-US" baseline="0" dirty="0" smtClean="0"/>
              <a:t> is a structured collection of policies, procedures, policies and their associated responsibilities.</a:t>
            </a:r>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a:solidFill>
                <a:srgbClr val="000000"/>
              </a:solidFill>
            </a:endParaRPr>
          </a:p>
        </p:txBody>
      </p:sp>
      <p:sp>
        <p:nvSpPr>
          <p:cNvPr id="8" name="Footer Placeholder 7"/>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a:solidFill>
                <a:srgbClr val="000000"/>
              </a:solidFill>
            </a:endParaRPr>
          </a:p>
        </p:txBody>
      </p:sp>
      <p:sp>
        <p:nvSpPr>
          <p:cNvPr id="4" name="Footer Placeholder 3"/>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a:solidFill>
                <a:srgbClr val="000000"/>
              </a:solidFill>
            </a:endParaRPr>
          </a:p>
        </p:txBody>
      </p:sp>
      <p:sp>
        <p:nvSpPr>
          <p:cNvPr id="3" name="Footer Placeholder 2"/>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jpeg"/><Relationship Id="rId9"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http://quality.eqms.co.uk/hs-fs/hub/174251/file-2519111224-jpg/images/plan_do_check_act.jpg?t=1500017778487&amp;width=233&amp;name=plan_do_check_act.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8" Type="http://schemas.openxmlformats.org/officeDocument/2006/relationships/hyperlink" Target="http://eqms.co.uk/Grc/Product/8/EQMS-Training-Records-Manager" TargetMode="External"/><Relationship Id="rId13" Type="http://schemas.openxmlformats.org/officeDocument/2006/relationships/hyperlink" Target="http://eqms.co.uk/Grc/Product/13/EQMS-Supplier-Manager" TargetMode="External"/><Relationship Id="rId3" Type="http://schemas.openxmlformats.org/officeDocument/2006/relationships/image" Target="../media/image1.png"/><Relationship Id="rId7" Type="http://schemas.openxmlformats.org/officeDocument/2006/relationships/hyperlink" Target="https://youtu.be/hnfP7oq2xCY" TargetMode="External"/><Relationship Id="rId12" Type="http://schemas.openxmlformats.org/officeDocument/2006/relationships/hyperlink" Target="http://eqms.co.uk/Grc/Product/9/EQMS-Equipment-Manager" TargetMode="External"/><Relationship Id="rId2" Type="http://schemas.openxmlformats.org/officeDocument/2006/relationships/notesSlide" Target="../notesSlides/notesSlide36.xml"/><Relationship Id="rId16" Type="http://schemas.openxmlformats.org/officeDocument/2006/relationships/hyperlink" Target="http://eqms.co.uk/Grc/Product/14/EQMS-Issue-Manager"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eqms.co.uk/Grc/Product/1/EQMS-Document-Manager" TargetMode="External"/><Relationship Id="rId5" Type="http://schemas.openxmlformats.org/officeDocument/2006/relationships/image" Target="../media/image3.png"/><Relationship Id="rId15" Type="http://schemas.openxmlformats.org/officeDocument/2006/relationships/hyperlink" Target="http://eqms.co.uk/Grc/Product/17/ECMS-Change-Manager-for-Outsource-Service-Providers" TargetMode="External"/><Relationship Id="rId10" Type="http://schemas.openxmlformats.org/officeDocument/2006/relationships/hyperlink" Target="http://quality.eqms.co.uk/ecms-revenue-assurance-request-demonstration" TargetMode="External"/><Relationship Id="rId4" Type="http://schemas.openxmlformats.org/officeDocument/2006/relationships/image" Target="../media/image2.jpeg"/><Relationship Id="rId9" Type="http://schemas.openxmlformats.org/officeDocument/2006/relationships/hyperlink" Target="http://quality.eqms.co.uk/eqms-attend-free-technical-webinar-document-manager-demonstration" TargetMode="External"/><Relationship Id="rId14" Type="http://schemas.openxmlformats.org/officeDocument/2006/relationships/hyperlink" Target="http://eqms.co.uk/Grc/Product/4/EQMS-Risk-Manag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png"/><Relationship Id="rId7" Type="http://schemas.openxmlformats.org/officeDocument/2006/relationships/image" Target="../media/image18.w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0.wmf"/></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8032" y="1982703"/>
            <a:ext cx="8119666" cy="802059"/>
            <a:chOff x="288032" y="1700808"/>
            <a:chExt cx="8119666" cy="802059"/>
          </a:xfrm>
        </p:grpSpPr>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1700808"/>
              <a:ext cx="7232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2348880"/>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4813" y="3409875"/>
            <a:ext cx="28590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77500" lnSpcReduction="2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lvl="0" algn="just">
              <a:lnSpc>
                <a:spcPct val="115000"/>
              </a:lnSpc>
              <a:spcBef>
                <a:spcPts val="600"/>
              </a:spcBef>
              <a:spcAft>
                <a:spcPts val="1000"/>
              </a:spcAft>
              <a:buNone/>
            </a:pPr>
            <a:r>
              <a:rPr lang="en-US" sz="2900" dirty="0" smtClean="0">
                <a:solidFill>
                  <a:srgbClr val="002060"/>
                </a:solidFill>
                <a:latin typeface="Arial" pitchFamily="34" charset="0"/>
                <a:ea typeface="Calibri"/>
                <a:cs typeface="Arial" pitchFamily="34" charset="0"/>
              </a:rPr>
              <a:t>The International Standard ISO 9001 is an internationally recognized, credible and proven basis for the implementation of Quality Management. </a:t>
            </a:r>
          </a:p>
          <a:p>
            <a:pPr lvl="0" algn="just">
              <a:lnSpc>
                <a:spcPct val="115000"/>
              </a:lnSpc>
              <a:spcBef>
                <a:spcPts val="600"/>
              </a:spcBef>
              <a:spcAft>
                <a:spcPts val="1000"/>
              </a:spcAft>
              <a:buNone/>
            </a:pPr>
            <a:r>
              <a:rPr lang="en-US" sz="2900" dirty="0" smtClean="0">
                <a:solidFill>
                  <a:srgbClr val="002060"/>
                </a:solidFill>
                <a:latin typeface="Arial" pitchFamily="34" charset="0"/>
                <a:ea typeface="Calibri"/>
                <a:cs typeface="Arial" pitchFamily="34" charset="0"/>
              </a:rPr>
              <a:t>Throughout the world, it promotes the further development of organizations and creates confidence in the relationships between companies, customers and suppliers. In 2013, 1,138,155 ISO 9001 certificates were issued in 187 countries. This corresponds approximately to 3/4 of all ISO certificates</a:t>
            </a:r>
            <a:endParaRPr lang="el-GR" sz="2900" dirty="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a:bodyPr>
          <a:lstStyle/>
          <a:p>
            <a:pPr lvl="0">
              <a:lnSpc>
                <a:spcPct val="115000"/>
              </a:lnSpc>
              <a:spcBef>
                <a:spcPts val="600"/>
              </a:spcBef>
              <a:spcAft>
                <a:spcPts val="1000"/>
              </a:spcAft>
              <a:buNone/>
            </a:pPr>
            <a:r>
              <a:rPr lang="en-US" sz="2800" b="1" dirty="0" smtClean="0">
                <a:solidFill>
                  <a:srgbClr val="002060"/>
                </a:solidFill>
                <a:latin typeface="Arial" pitchFamily="34" charset="0"/>
                <a:ea typeface="Calibri"/>
                <a:cs typeface="Arial" pitchFamily="34" charset="0"/>
              </a:rPr>
              <a:t>Rationale </a:t>
            </a:r>
            <a:r>
              <a:rPr lang="en-US" sz="2800" b="1" dirty="0">
                <a:solidFill>
                  <a:srgbClr val="002060"/>
                </a:solidFill>
                <a:latin typeface="Arial" pitchFamily="34" charset="0"/>
                <a:ea typeface="Calibri"/>
                <a:cs typeface="Arial" pitchFamily="34" charset="0"/>
              </a:rPr>
              <a:t>for QMS – The Learning </a:t>
            </a:r>
            <a:r>
              <a:rPr lang="en-US" sz="2800" b="1" dirty="0" smtClean="0">
                <a:solidFill>
                  <a:srgbClr val="002060"/>
                </a:solidFill>
                <a:latin typeface="Arial" pitchFamily="34" charset="0"/>
                <a:ea typeface="Calibri"/>
                <a:cs typeface="Arial" pitchFamily="34" charset="0"/>
              </a:rPr>
              <a:t>Organization</a:t>
            </a:r>
          </a:p>
          <a:p>
            <a:pPr lvl="0">
              <a:lnSpc>
                <a:spcPct val="115000"/>
              </a:lnSpc>
              <a:spcBef>
                <a:spcPts val="600"/>
              </a:spcBef>
              <a:spcAft>
                <a:spcPts val="1000"/>
              </a:spcAft>
              <a:buNone/>
            </a:pPr>
            <a:r>
              <a:rPr lang="en-US" sz="2800" dirty="0" smtClean="0">
                <a:solidFill>
                  <a:srgbClr val="002060"/>
                </a:solidFill>
                <a:latin typeface="Arial" pitchFamily="34" charset="0"/>
                <a:cs typeface="Arial" pitchFamily="34" charset="0"/>
              </a:rPr>
              <a:t>As </a:t>
            </a:r>
            <a:r>
              <a:rPr lang="en-US" sz="2800" dirty="0" err="1" smtClean="0">
                <a:solidFill>
                  <a:srgbClr val="002060"/>
                </a:solidFill>
                <a:latin typeface="Arial" pitchFamily="34" charset="0"/>
                <a:cs typeface="Arial" pitchFamily="34" charset="0"/>
              </a:rPr>
              <a:t>Govind</a:t>
            </a:r>
            <a:r>
              <a:rPr lang="en-US" sz="2800" dirty="0" smtClean="0">
                <a:solidFill>
                  <a:srgbClr val="002060"/>
                </a:solidFill>
                <a:latin typeface="Arial" pitchFamily="34" charset="0"/>
                <a:cs typeface="Arial" pitchFamily="34" charset="0"/>
              </a:rPr>
              <a:t> </a:t>
            </a:r>
            <a:r>
              <a:rPr lang="en-US" sz="2800" dirty="0" err="1" smtClean="0">
                <a:solidFill>
                  <a:srgbClr val="002060"/>
                </a:solidFill>
                <a:latin typeface="Arial" pitchFamily="34" charset="0"/>
                <a:cs typeface="Arial" pitchFamily="34" charset="0"/>
              </a:rPr>
              <a:t>Ramu</a:t>
            </a:r>
            <a:r>
              <a:rPr lang="en-US" sz="2800" dirty="0" smtClean="0">
                <a:solidFill>
                  <a:srgbClr val="002060"/>
                </a:solidFill>
                <a:latin typeface="Arial" pitchFamily="34" charset="0"/>
                <a:cs typeface="Arial" pitchFamily="34" charset="0"/>
              </a:rPr>
              <a:t>, chair of the ISO 9001:2015 U.S., quotes “ISO 9001:2015 is not a giant, scary monster. </a:t>
            </a:r>
            <a:r>
              <a:rPr lang="en-US" sz="2800" b="1" dirty="0" smtClean="0">
                <a:solidFill>
                  <a:srgbClr val="002060"/>
                </a:solidFill>
                <a:latin typeface="Arial" pitchFamily="34" charset="0"/>
                <a:cs typeface="Arial" pitchFamily="34" charset="0"/>
              </a:rPr>
              <a:t>It’s a commonsense approach to running any organization”. </a:t>
            </a:r>
          </a:p>
          <a:p>
            <a:pPr lvl="0">
              <a:lnSpc>
                <a:spcPct val="115000"/>
              </a:lnSpc>
              <a:spcBef>
                <a:spcPts val="600"/>
              </a:spcBef>
              <a:spcAft>
                <a:spcPts val="1000"/>
              </a:spcAft>
              <a:buNone/>
            </a:pPr>
            <a:endParaRPr lang="en-US" sz="28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643050"/>
            <a:ext cx="8229600" cy="3857652"/>
          </a:xfrm>
        </p:spPr>
        <p:txBody>
          <a:bodyPr>
            <a:normAutofit lnSpcReduction="10000"/>
          </a:bodyPr>
          <a:lstStyle/>
          <a:p>
            <a:pPr lvl="0" algn="just">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Development </a:t>
            </a:r>
            <a:r>
              <a:rPr lang="en-US" dirty="0">
                <a:solidFill>
                  <a:srgbClr val="002060"/>
                </a:solidFill>
                <a:latin typeface="Arial" pitchFamily="34" charset="0"/>
                <a:ea typeface="Calibri"/>
                <a:cs typeface="Arial" pitchFamily="34" charset="0"/>
              </a:rPr>
              <a:t>of QMS over </a:t>
            </a:r>
            <a:r>
              <a:rPr lang="en-US" dirty="0" smtClean="0">
                <a:solidFill>
                  <a:srgbClr val="002060"/>
                </a:solidFill>
                <a:latin typeface="Arial" pitchFamily="34" charset="0"/>
                <a:ea typeface="Calibri"/>
                <a:cs typeface="Arial" pitchFamily="34" charset="0"/>
              </a:rPr>
              <a:t>time</a:t>
            </a:r>
          </a:p>
          <a:p>
            <a:pPr lvl="0" algn="just">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In September 2015, a revised version – </a:t>
            </a:r>
            <a:r>
              <a:rPr lang="en-US" sz="2400" b="1" dirty="0" smtClean="0">
                <a:solidFill>
                  <a:srgbClr val="002060"/>
                </a:solidFill>
                <a:latin typeface="Arial" pitchFamily="34" charset="0"/>
                <a:ea typeface="Calibri"/>
                <a:cs typeface="Arial" pitchFamily="34" charset="0"/>
              </a:rPr>
              <a:t>ISO 9001:2015 </a:t>
            </a:r>
            <a:r>
              <a:rPr lang="en-US" sz="2400" dirty="0" smtClean="0">
                <a:solidFill>
                  <a:srgbClr val="002060"/>
                </a:solidFill>
                <a:latin typeface="Arial" pitchFamily="34" charset="0"/>
                <a:ea typeface="Calibri"/>
                <a:cs typeface="Arial" pitchFamily="34" charset="0"/>
              </a:rPr>
              <a:t>– was launched to bring the standard up to date, reflecting latest quality management good practice. Whilst some requirements have been tightened, the standard is now far less prescriptive and has even greater integration with other ISO management standard thanks to a common high-level structure.</a:t>
            </a:r>
          </a:p>
          <a:p>
            <a:pPr lvl="0" algn="just">
              <a:lnSpc>
                <a:spcPct val="115000"/>
              </a:lnSpc>
              <a:spcBef>
                <a:spcPts val="600"/>
              </a:spcBef>
              <a:spcAft>
                <a:spcPts val="1000"/>
              </a:spcAft>
              <a:buNone/>
            </a:pPr>
            <a:endParaRPr lang="en-US" sz="2800"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643050"/>
            <a:ext cx="8229600" cy="3857652"/>
          </a:xfrm>
        </p:spPr>
        <p:txBody>
          <a:bodyPr>
            <a:normAutofit/>
          </a:bodyPr>
          <a:lstStyle/>
          <a:p>
            <a:pPr lvl="0" algn="just">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Development </a:t>
            </a:r>
            <a:r>
              <a:rPr lang="en-US" dirty="0">
                <a:solidFill>
                  <a:srgbClr val="002060"/>
                </a:solidFill>
                <a:latin typeface="Arial" pitchFamily="34" charset="0"/>
                <a:ea typeface="Calibri"/>
                <a:cs typeface="Arial" pitchFamily="34" charset="0"/>
              </a:rPr>
              <a:t>of QMS over </a:t>
            </a:r>
            <a:r>
              <a:rPr lang="en-US" dirty="0" smtClean="0">
                <a:solidFill>
                  <a:srgbClr val="002060"/>
                </a:solidFill>
                <a:latin typeface="Arial" pitchFamily="34" charset="0"/>
                <a:ea typeface="Calibri"/>
                <a:cs typeface="Arial" pitchFamily="34" charset="0"/>
              </a:rPr>
              <a:t>time</a:t>
            </a: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sz="2800"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descr="C:\Users\win7\Downloads\History 9001.jpg"/>
          <p:cNvPicPr>
            <a:picLocks noChangeAspect="1" noChangeArrowheads="1"/>
          </p:cNvPicPr>
          <p:nvPr/>
        </p:nvPicPr>
        <p:blipFill>
          <a:blip r:embed="rId7" cstate="print"/>
          <a:srcRect/>
          <a:stretch>
            <a:fillRect/>
          </a:stretch>
        </p:blipFill>
        <p:spPr bwMode="auto">
          <a:xfrm>
            <a:off x="785786" y="2143116"/>
            <a:ext cx="7429552" cy="3571900"/>
          </a:xfrm>
          <a:prstGeom prst="rect">
            <a:avLst/>
          </a:prstGeom>
          <a:noFill/>
        </p:spPr>
      </p:pic>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marL="447675" indent="-447675">
              <a:lnSpc>
                <a:spcPct val="120000"/>
              </a:lnSpc>
            </a:pPr>
            <a:r>
              <a:rPr lang="el-GR" altLang="el-GR" sz="4000" b="1" dirty="0">
                <a:solidFill>
                  <a:srgbClr val="002060"/>
                </a:solidFill>
              </a:rPr>
              <a:t>2. </a:t>
            </a:r>
            <a:r>
              <a:rPr lang="en-US" altLang="el-GR" sz="4000" b="1" dirty="0" smtClean="0">
                <a:solidFill>
                  <a:srgbClr val="002060"/>
                </a:solidFill>
              </a:rPr>
              <a:t>Structure &amp; Requirements of Standard ISO </a:t>
            </a:r>
            <a:r>
              <a:rPr lang="en-US" altLang="el-GR" sz="4000" b="1" dirty="0">
                <a:solidFill>
                  <a:srgbClr val="002060"/>
                </a:solidFill>
              </a:rPr>
              <a:t>9001:2015</a:t>
            </a:r>
            <a:endParaRPr lang="el-GR" altLang="el-GR" sz="4000" b="1" dirty="0">
              <a:solidFill>
                <a:srgbClr val="002060"/>
              </a:solidFill>
            </a:endParaRPr>
          </a:p>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Tree>
    <p:extLst>
      <p:ext uri="{BB962C8B-B14F-4D97-AF65-F5344CB8AC3E}">
        <p14:creationId xmlns:p14="http://schemas.microsoft.com/office/powerpoint/2010/main" val="2147669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625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lnSpc>
                <a:spcPct val="115000"/>
              </a:lnSpc>
              <a:spcBef>
                <a:spcPts val="600"/>
              </a:spcBef>
              <a:spcAft>
                <a:spcPts val="1000"/>
              </a:spcAft>
              <a:buNone/>
            </a:pPr>
            <a:r>
              <a:rPr lang="en-US" sz="2600" dirty="0" smtClean="0">
                <a:solidFill>
                  <a:srgbClr val="002060"/>
                </a:solidFill>
                <a:latin typeface="Arial" pitchFamily="34" charset="0"/>
                <a:cs typeface="Arial" pitchFamily="34" charset="0"/>
              </a:rPr>
              <a:t>According to the ISO, ISO 9000, ISO ­9001 and related ISO quality management standards are based on seven Quality Management Principles (QMPs). </a:t>
            </a:r>
          </a:p>
          <a:p>
            <a:pPr>
              <a:buFont typeface="Wingdings" pitchFamily="2" charset="2"/>
              <a:buChar char="Ø"/>
            </a:pPr>
            <a:r>
              <a:rPr lang="en-US" sz="2600" dirty="0" smtClean="0">
                <a:solidFill>
                  <a:srgbClr val="002060"/>
                </a:solidFill>
                <a:latin typeface="Arial" pitchFamily="34" charset="0"/>
                <a:cs typeface="Arial" pitchFamily="34" charset="0"/>
              </a:rPr>
              <a:t>The revised version of ISO 9001:2015 Standard, is based on the following Seven principles of Quality management:</a:t>
            </a:r>
            <a:endParaRPr lang="el-GR" sz="2600"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 </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1 – Customer focus</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2 – Leadership</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3 – Engagement of people</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4 – Process approach</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5 – Improvement</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6 – Evidence-based decision making</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7– Relationship management</a:t>
            </a:r>
            <a:endParaRPr lang="el-GR" sz="2600" dirty="0" smtClean="0">
              <a:solidFill>
                <a:srgbClr val="002060"/>
              </a:solidFill>
              <a:latin typeface="Arial" pitchFamily="34" charset="0"/>
              <a:cs typeface="Arial" pitchFamily="34" charset="0"/>
            </a:endParaRPr>
          </a:p>
          <a:p>
            <a:pPr>
              <a:buNone/>
            </a:pPr>
            <a:r>
              <a:rPr lang="en-US" sz="2300" dirty="0" smtClean="0">
                <a:solidFill>
                  <a:srgbClr val="002060"/>
                </a:solidFill>
                <a:latin typeface="Arial" pitchFamily="34" charset="0"/>
                <a:cs typeface="Arial" pitchFamily="34" charset="0"/>
              </a:rPr>
              <a:t> </a:t>
            </a: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446276"/>
          </a:xfrm>
          <a:prstGeom prst="rect">
            <a:avLst/>
          </a:prstGeom>
        </p:spPr>
        <p:txBody>
          <a:bodyPr wrap="square">
            <a:spAutoFit/>
          </a:bodyPr>
          <a:lstStyle/>
          <a:p>
            <a:pPr lvl="0">
              <a:lnSpc>
                <a:spcPct val="115000"/>
              </a:lnSpc>
              <a:spcBef>
                <a:spcPts val="600"/>
              </a:spcBef>
              <a:spcAft>
                <a:spcPts val="1000"/>
              </a:spcAft>
            </a:pPr>
            <a:r>
              <a:rPr lang="en-US" sz="2000"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86454"/>
            <a:ext cx="9144000" cy="107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71472" y="1571612"/>
            <a:ext cx="8229600" cy="4071966"/>
          </a:xfrm>
        </p:spPr>
        <p:txBody>
          <a:bodyPr>
            <a:normAutofit/>
          </a:bodyPr>
          <a:lstStyle/>
          <a:p>
            <a:pPr lvl="0">
              <a:lnSpc>
                <a:spcPct val="115000"/>
              </a:lnSpc>
              <a:spcBef>
                <a:spcPts val="600"/>
              </a:spcBef>
              <a:spcAft>
                <a:spcPts val="1000"/>
              </a:spcAft>
              <a:buNone/>
            </a:pPr>
            <a:endParaRPr lang="en-US" sz="2000" dirty="0" smtClean="0">
              <a:latin typeface="Arial" pitchFamily="34" charset="0"/>
              <a:cs typeface="Arial" pitchFamily="34" charset="0"/>
            </a:endParaRPr>
          </a:p>
          <a:p>
            <a:pPr>
              <a:buNone/>
            </a:pPr>
            <a:r>
              <a:rPr lang="en-US" sz="2300" dirty="0" smtClean="0">
                <a:solidFill>
                  <a:srgbClr val="002060"/>
                </a:solidFill>
                <a:latin typeface="Arial" pitchFamily="34" charset="0"/>
                <a:cs typeface="Arial" pitchFamily="34" charset="0"/>
              </a:rPr>
              <a:t> </a:t>
            </a: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51378"/>
          </a:xfrm>
          <a:prstGeom prst="rect">
            <a:avLst/>
          </a:prstGeom>
        </p:spPr>
        <p:txBody>
          <a:bodyPr wrap="square">
            <a:spAutoFit/>
          </a:bodyPr>
          <a:lstStyle/>
          <a:p>
            <a:pPr lvl="0">
              <a:lnSpc>
                <a:spcPct val="115000"/>
              </a:lnSpc>
              <a:spcBef>
                <a:spcPts val="600"/>
              </a:spcBef>
              <a:spcAft>
                <a:spcPts val="1000"/>
              </a:spcAft>
            </a:pPr>
            <a:r>
              <a:rPr lang="en-US" sz="1600" b="1" u="sng" dirty="0" smtClean="0">
                <a:solidFill>
                  <a:srgbClr val="002060"/>
                </a:solidFill>
                <a:latin typeface="Arial" pitchFamily="34" charset="0"/>
                <a:ea typeface="Calibri"/>
                <a:cs typeface="Arial" pitchFamily="34" charset="0"/>
              </a:rPr>
              <a:t>The seven Quality Management Principles</a:t>
            </a:r>
          </a:p>
        </p:txBody>
      </p:sp>
      <p:graphicFrame>
        <p:nvGraphicFramePr>
          <p:cNvPr id="9" name="8 - Διάγραμμα"/>
          <p:cNvGraphicFramePr/>
          <p:nvPr/>
        </p:nvGraphicFramePr>
        <p:xfrm>
          <a:off x="714348" y="1928802"/>
          <a:ext cx="7715304" cy="3714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925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300" b="1" dirty="0" smtClean="0">
                <a:solidFill>
                  <a:srgbClr val="002060"/>
                </a:solidFill>
                <a:latin typeface="Arial" pitchFamily="34" charset="0"/>
                <a:cs typeface="Arial" pitchFamily="34" charset="0"/>
              </a:rPr>
              <a:t>QMP 1 – Customer focus</a:t>
            </a:r>
            <a:endParaRPr lang="el-GR" sz="2300" b="1" dirty="0" smtClean="0">
              <a:solidFill>
                <a:srgbClr val="002060"/>
              </a:solidFill>
              <a:latin typeface="Arial" pitchFamily="34" charset="0"/>
              <a:cs typeface="Arial" pitchFamily="34" charset="0"/>
            </a:endParaRPr>
          </a:p>
          <a:p>
            <a:r>
              <a:rPr lang="pt-PT" sz="2400" b="1" i="1" dirty="0" smtClean="0">
                <a:solidFill>
                  <a:srgbClr val="002060"/>
                </a:solidFill>
                <a:latin typeface="Arial" pitchFamily="34" charset="0"/>
                <a:cs typeface="Arial" pitchFamily="34" charset="0"/>
              </a:rPr>
              <a:t>“</a:t>
            </a:r>
            <a:r>
              <a:rPr lang="en-US" sz="2400" b="1" i="1" dirty="0" smtClean="0">
                <a:solidFill>
                  <a:srgbClr val="002060"/>
                </a:solidFill>
                <a:latin typeface="Arial" pitchFamily="34" charset="0"/>
                <a:cs typeface="Arial" pitchFamily="34" charset="0"/>
              </a:rPr>
              <a:t>The primary focus of quality management is to meet customer requirements and to strive to exceed customer expectations” </a:t>
            </a:r>
            <a:r>
              <a:rPr lang="en-US" sz="2400" dirty="0" smtClean="0">
                <a:solidFill>
                  <a:srgbClr val="002060"/>
                </a:solidFill>
                <a:latin typeface="Arial" pitchFamily="34" charset="0"/>
                <a:cs typeface="Arial" pitchFamily="34" charset="0"/>
              </a:rPr>
              <a:t>(ISO 9000: 2015)</a:t>
            </a:r>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According to the American Management Association (</a:t>
            </a:r>
            <a:r>
              <a:rPr lang="en-US" sz="2400" cap="all" dirty="0" err="1" smtClean="0">
                <a:solidFill>
                  <a:srgbClr val="002060"/>
                </a:solidFill>
                <a:latin typeface="Arial" pitchFamily="34" charset="0"/>
                <a:cs typeface="Arial" pitchFamily="34" charset="0"/>
              </a:rPr>
              <a:t>ama</a:t>
            </a:r>
            <a:r>
              <a:rPr lang="en-US" sz="2400" dirty="0" smtClean="0">
                <a:solidFill>
                  <a:srgbClr val="002060"/>
                </a:solidFill>
                <a:latin typeface="Arial" pitchFamily="34" charset="0"/>
                <a:cs typeface="Arial" pitchFamily="34" charset="0"/>
              </a:rPr>
              <a:t>), as the knowledge economy evolves into an “experience economy,” successful firms will be those that can deliver better customer experiences by using empathy skills to build new brands or develop new consumer experiences.</a:t>
            </a:r>
            <a:endParaRPr lang="el-GR" sz="24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400" b="1" dirty="0" smtClean="0">
                <a:solidFill>
                  <a:srgbClr val="002060"/>
                </a:solidFill>
                <a:latin typeface="Arial" pitchFamily="34" charset="0"/>
                <a:cs typeface="Arial" pitchFamily="34" charset="0"/>
              </a:rPr>
              <a:t>QMP 1 – Customer focus - </a:t>
            </a:r>
            <a:r>
              <a:rPr lang="en-US" sz="2400" u="sng" dirty="0" smtClean="0">
                <a:solidFill>
                  <a:srgbClr val="002060"/>
                </a:solidFill>
                <a:latin typeface="Arial" pitchFamily="34" charset="0"/>
                <a:cs typeface="Arial" pitchFamily="34" charset="0"/>
              </a:rPr>
              <a:t>Rationale</a:t>
            </a:r>
            <a:endParaRPr lang="el-GR" sz="2400" b="1" u="sng" dirty="0" smtClean="0">
              <a:solidFill>
                <a:srgbClr val="002060"/>
              </a:solidFill>
              <a:latin typeface="Arial" pitchFamily="34" charset="0"/>
              <a:cs typeface="Arial" pitchFamily="34" charset="0"/>
            </a:endParaRPr>
          </a:p>
          <a:p>
            <a:pPr lvl="0">
              <a:buNone/>
            </a:pPr>
            <a:endParaRPr lang="en-US" sz="2300" dirty="0" smtClean="0">
              <a:solidFill>
                <a:srgbClr val="002060"/>
              </a:solidFill>
              <a:latin typeface="Arial" pitchFamily="34" charset="0"/>
              <a:cs typeface="Arial" pitchFamily="34" charset="0"/>
            </a:endParaRPr>
          </a:p>
          <a:p>
            <a:pPr lvl="0">
              <a:buNone/>
            </a:pPr>
            <a:r>
              <a:rPr lang="en-US" sz="2800" dirty="0" smtClean="0">
                <a:solidFill>
                  <a:srgbClr val="002060"/>
                </a:solidFill>
                <a:latin typeface="Arial" pitchFamily="34" charset="0"/>
                <a:cs typeface="Arial" pitchFamily="34" charset="0"/>
              </a:rPr>
              <a:t> Understanding current and future needs of customers and other interested parties contributes to sustained success of an organization”. (ISO 9000: 2015)</a:t>
            </a:r>
          </a:p>
          <a:p>
            <a:pPr lvl="0">
              <a:buNone/>
            </a:pPr>
            <a:endParaRPr lang="en-US" sz="23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5720" y="1500174"/>
            <a:ext cx="8443914" cy="4143404"/>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endParaRPr lang="en-US" sz="5100" b="1" dirty="0" smtClean="0">
              <a:solidFill>
                <a:srgbClr val="002060"/>
              </a:solidFill>
              <a:latin typeface="Arial" pitchFamily="34" charset="0"/>
              <a:cs typeface="Arial" pitchFamily="34" charset="0"/>
            </a:endParaRPr>
          </a:p>
          <a:p>
            <a:pPr lvl="0">
              <a:buNone/>
            </a:pPr>
            <a:r>
              <a:rPr lang="en-US" sz="7400" b="1" dirty="0" smtClean="0">
                <a:solidFill>
                  <a:srgbClr val="002060"/>
                </a:solidFill>
                <a:latin typeface="Arial" pitchFamily="34" charset="0"/>
                <a:cs typeface="Arial" pitchFamily="34" charset="0"/>
              </a:rPr>
              <a:t>QMP 1 – Customer focus – </a:t>
            </a:r>
            <a:r>
              <a:rPr lang="en-US" sz="7400" u="sng" dirty="0" smtClean="0">
                <a:solidFill>
                  <a:srgbClr val="002060"/>
                </a:solidFill>
                <a:latin typeface="Arial" pitchFamily="34" charset="0"/>
                <a:cs typeface="Arial" pitchFamily="34" charset="0"/>
              </a:rPr>
              <a:t>Sources</a:t>
            </a:r>
          </a:p>
          <a:p>
            <a:r>
              <a:rPr lang="en-US" sz="9200" b="1" dirty="0" smtClean="0">
                <a:solidFill>
                  <a:srgbClr val="002060"/>
                </a:solidFill>
                <a:latin typeface="Arial" pitchFamily="34" charset="0"/>
                <a:cs typeface="Arial" pitchFamily="34" charset="0"/>
              </a:rPr>
              <a:t>Organizational Sources</a:t>
            </a:r>
            <a:r>
              <a:rPr lang="en-US" sz="9200" dirty="0" smtClean="0">
                <a:solidFill>
                  <a:srgbClr val="002060"/>
                </a:solidFill>
                <a:latin typeface="Arial" pitchFamily="34" charset="0"/>
                <a:cs typeface="Arial" pitchFamily="34" charset="0"/>
              </a:rPr>
              <a:t>: Data, facts and figures gathered from the organization, especially from the “front – line” employees, or from on-line assessments and questionnaires by the end-users</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Experiential Sources</a:t>
            </a:r>
            <a:r>
              <a:rPr lang="en-US" sz="9200" dirty="0" smtClean="0">
                <a:solidFill>
                  <a:srgbClr val="002060"/>
                </a:solidFill>
                <a:latin typeface="Arial" pitchFamily="34" charset="0"/>
                <a:cs typeface="Arial" pitchFamily="34" charset="0"/>
              </a:rPr>
              <a:t>: The professional experience and judgment of executives and employees</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Stakeholder Sources:</a:t>
            </a:r>
            <a:r>
              <a:rPr lang="en-US" sz="9200" dirty="0" smtClean="0">
                <a:solidFill>
                  <a:srgbClr val="002060"/>
                </a:solidFill>
                <a:latin typeface="Arial" pitchFamily="34" charset="0"/>
                <a:cs typeface="Arial" pitchFamily="34" charset="0"/>
              </a:rPr>
              <a:t> The values, concerns and organizational decisions of people who are involved in the organization</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Scientific evidence</a:t>
            </a:r>
            <a:r>
              <a:rPr lang="en-US" sz="9200" dirty="0" smtClean="0">
                <a:solidFill>
                  <a:srgbClr val="002060"/>
                </a:solidFill>
                <a:latin typeface="Arial" pitchFamily="34" charset="0"/>
                <a:cs typeface="Arial" pitchFamily="34" charset="0"/>
              </a:rPr>
              <a:t>: Findings from published scientific research regarding customer focus concept</a:t>
            </a:r>
            <a:endParaRPr lang="el-GR" sz="9200" dirty="0" smtClean="0">
              <a:solidFill>
                <a:srgbClr val="002060"/>
              </a:solidFill>
              <a:latin typeface="Arial" pitchFamily="34" charset="0"/>
              <a:cs typeface="Arial" pitchFamily="34" charset="0"/>
            </a:endParaRPr>
          </a:p>
          <a:p>
            <a:pPr lvl="0">
              <a:buNone/>
            </a:pPr>
            <a:endParaRPr lang="en-US" sz="9200" u="sng" dirty="0" smtClean="0">
              <a:solidFill>
                <a:srgbClr val="002060"/>
              </a:solidFill>
              <a:latin typeface="Arial" pitchFamily="34" charset="0"/>
              <a:cs typeface="Arial" pitchFamily="34" charset="0"/>
            </a:endParaRPr>
          </a:p>
          <a:p>
            <a:pPr lvl="0">
              <a:buNone/>
            </a:pPr>
            <a:endParaRPr lang="en-US" sz="5100" u="sng" dirty="0" smtClean="0">
              <a:solidFill>
                <a:srgbClr val="002060"/>
              </a:solidFill>
              <a:latin typeface="Arial" pitchFamily="34" charset="0"/>
              <a:cs typeface="Arial" pitchFamily="34" charset="0"/>
            </a:endParaRPr>
          </a:p>
          <a:p>
            <a:pPr lvl="0">
              <a:buNone/>
            </a:pPr>
            <a:endParaRPr lang="el-GR" sz="2400" b="1" u="sng" dirty="0" smtClean="0">
              <a:solidFill>
                <a:srgbClr val="002060"/>
              </a:solidFill>
              <a:latin typeface="Arial" pitchFamily="34" charset="0"/>
              <a:cs typeface="Arial" pitchFamily="34" charset="0"/>
            </a:endParaRPr>
          </a:p>
          <a:p>
            <a:pPr lvl="0">
              <a:buNone/>
            </a:pPr>
            <a:endParaRPr lang="en-US" sz="2300" dirty="0" smtClean="0">
              <a:solidFill>
                <a:srgbClr val="002060"/>
              </a:solidFill>
              <a:latin typeface="Arial" pitchFamily="34" charset="0"/>
              <a:cs typeface="Arial" pitchFamily="34" charset="0"/>
            </a:endParaRPr>
          </a:p>
          <a:p>
            <a:pPr lvl="0">
              <a:buNone/>
            </a:pPr>
            <a:r>
              <a:rPr lang="en-US" sz="2800" dirty="0" smtClean="0">
                <a:solidFill>
                  <a:srgbClr val="002060"/>
                </a:solidFill>
                <a:latin typeface="Arial" pitchFamily="34" charset="0"/>
                <a:cs typeface="Arial" pitchFamily="34" charset="0"/>
              </a:rPr>
              <a:t> </a:t>
            </a:r>
            <a:endParaRPr lang="en-US" sz="23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907556"/>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a:p>
            <a:pPr lvl="0">
              <a:lnSpc>
                <a:spcPct val="115000"/>
              </a:lnSpc>
              <a:spcBef>
                <a:spcPts val="600"/>
              </a:spcBef>
              <a:spcAft>
                <a:spcPts val="1000"/>
              </a:spcAft>
            </a:pPr>
            <a:endParaRPr lang="en-US" b="1" u="sng"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848" y="1772816"/>
            <a:ext cx="7308304" cy="34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300" b="1" dirty="0" smtClean="0">
                <a:solidFill>
                  <a:srgbClr val="002060"/>
                </a:solidFill>
                <a:latin typeface="Arial" pitchFamily="34" charset="0"/>
                <a:cs typeface="Arial" pitchFamily="34" charset="0"/>
              </a:rPr>
              <a:t>QMP 2 – Leadership</a:t>
            </a:r>
          </a:p>
          <a:p>
            <a:pPr>
              <a:buNone/>
            </a:pPr>
            <a:r>
              <a:rPr lang="en-US" sz="2400" dirty="0" smtClean="0">
                <a:solidFill>
                  <a:srgbClr val="002060"/>
                </a:solidFill>
                <a:latin typeface="Arial" pitchFamily="34" charset="0"/>
                <a:cs typeface="Arial" pitchFamily="34" charset="0"/>
              </a:rPr>
              <a:t>“Leaders at all levels establish unity of purpose and direction of the organization”. They should motivate their employees in order to aspire the company’s mission and goals. </a:t>
            </a:r>
          </a:p>
          <a:p>
            <a:pPr>
              <a:buNone/>
            </a:pPr>
            <a:r>
              <a:rPr lang="en-US" sz="2400" dirty="0" smtClean="0">
                <a:solidFill>
                  <a:srgbClr val="002060"/>
                </a:solidFill>
                <a:latin typeface="Arial" pitchFamily="34" charset="0"/>
                <a:cs typeface="Arial" pitchFamily="34" charset="0"/>
              </a:rPr>
              <a:t>They should, also, create and maintain the internal environment in which people can become fully involved in achieving the organization objectives."</a:t>
            </a:r>
            <a:endParaRPr lang="el-GR" sz="24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2300" b="1" dirty="0" smtClean="0">
                <a:solidFill>
                  <a:srgbClr val="002060"/>
                </a:solidFill>
                <a:latin typeface="Arial" pitchFamily="34" charset="0"/>
                <a:cs typeface="Arial" pitchFamily="34" charset="0"/>
              </a:rPr>
              <a:t>QMP 2 – Leadership - </a:t>
            </a:r>
            <a:r>
              <a:rPr lang="en-US" sz="2300" b="1" cap="small" dirty="0" smtClean="0">
                <a:solidFill>
                  <a:srgbClr val="002060"/>
                </a:solidFill>
                <a:latin typeface="Arial" pitchFamily="34" charset="0"/>
                <a:cs typeface="Arial" pitchFamily="34" charset="0"/>
              </a:rPr>
              <a:t>Rational</a:t>
            </a:r>
            <a:endParaRPr lang="el-GR" sz="2300" dirty="0" smtClean="0">
              <a:solidFill>
                <a:srgbClr val="002060"/>
              </a:solidFill>
              <a:latin typeface="Arial" pitchFamily="34" charset="0"/>
              <a:cs typeface="Arial" pitchFamily="34" charset="0"/>
            </a:endParaRPr>
          </a:p>
          <a:p>
            <a:pPr>
              <a:buNone/>
            </a:pPr>
            <a:r>
              <a:rPr lang="en-US" sz="2800" dirty="0" smtClean="0">
                <a:solidFill>
                  <a:srgbClr val="002060"/>
                </a:solidFill>
                <a:latin typeface="Arial" pitchFamily="34" charset="0"/>
                <a:cs typeface="Arial" pitchFamily="34" charset="0"/>
              </a:rPr>
              <a:t>Creation of unity of purpose and direction and engagement of people enable an organization to align its strategies, policies, processes and resources to achieve its objectives. </a:t>
            </a:r>
            <a:endParaRPr lang="el-GR" sz="2800" dirty="0" smtClean="0">
              <a:solidFill>
                <a:srgbClr val="002060"/>
              </a:solidFill>
              <a:latin typeface="Arial" pitchFamily="34" charset="0"/>
              <a:cs typeface="Arial" pitchFamily="34" charset="0"/>
            </a:endParaRPr>
          </a:p>
          <a:p>
            <a:pPr lvl="0">
              <a:buNone/>
            </a:pPr>
            <a:endParaRPr lang="en-US" sz="2800" b="1"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775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3000" b="1" dirty="0" smtClean="0">
                <a:solidFill>
                  <a:srgbClr val="002060"/>
                </a:solidFill>
                <a:latin typeface="Arial" pitchFamily="34" charset="0"/>
                <a:cs typeface="Arial" pitchFamily="34" charset="0"/>
              </a:rPr>
              <a:t>QMP 2 – Leadership - </a:t>
            </a:r>
            <a:r>
              <a:rPr lang="en-US" sz="3000" b="1" cap="small" dirty="0" smtClean="0">
                <a:solidFill>
                  <a:srgbClr val="002060"/>
                </a:solidFill>
                <a:latin typeface="Arial" pitchFamily="34" charset="0"/>
                <a:cs typeface="Arial" pitchFamily="34" charset="0"/>
              </a:rPr>
              <a:t> </a:t>
            </a:r>
            <a:r>
              <a:rPr lang="en-US" sz="2800" b="1" cap="small" dirty="0" smtClean="0">
                <a:solidFill>
                  <a:srgbClr val="002060"/>
                </a:solidFill>
                <a:latin typeface="Arial" pitchFamily="34" charset="0"/>
                <a:cs typeface="Arial" pitchFamily="34" charset="0"/>
              </a:rPr>
              <a:t>Sources   </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Experiential Sources</a:t>
            </a:r>
            <a:r>
              <a:rPr lang="en-US" sz="2800" dirty="0" smtClean="0">
                <a:solidFill>
                  <a:srgbClr val="002060"/>
                </a:solidFill>
                <a:latin typeface="Arial" pitchFamily="34" charset="0"/>
                <a:cs typeface="Arial" pitchFamily="34" charset="0"/>
              </a:rPr>
              <a:t>: The professional experience and judgment of executives and top management</a:t>
            </a:r>
          </a:p>
          <a:p>
            <a:pPr>
              <a:buNone/>
            </a:pPr>
            <a:r>
              <a:rPr lang="en-US" sz="2800" b="1" dirty="0" smtClean="0">
                <a:solidFill>
                  <a:srgbClr val="002060"/>
                </a:solidFill>
                <a:latin typeface="Arial" pitchFamily="34" charset="0"/>
                <a:cs typeface="Arial" pitchFamily="34" charset="0"/>
              </a:rPr>
              <a:t> Stakeholder Sources:</a:t>
            </a:r>
            <a:r>
              <a:rPr lang="en-US" sz="2800" dirty="0" smtClean="0">
                <a:solidFill>
                  <a:srgbClr val="002060"/>
                </a:solidFill>
                <a:latin typeface="Arial" pitchFamily="34" charset="0"/>
                <a:cs typeface="Arial" pitchFamily="34" charset="0"/>
              </a:rPr>
              <a:t> The values, concerns and organizational decisions of people who are involved in the organization</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 Scientific evidence</a:t>
            </a:r>
            <a:r>
              <a:rPr lang="en-US" sz="2800" dirty="0" smtClean="0">
                <a:solidFill>
                  <a:srgbClr val="002060"/>
                </a:solidFill>
                <a:latin typeface="Arial" pitchFamily="34" charset="0"/>
                <a:cs typeface="Arial" pitchFamily="34" charset="0"/>
              </a:rPr>
              <a:t>: Findings from published scientific research regarding leadership concept</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Academic Background: </a:t>
            </a:r>
            <a:r>
              <a:rPr lang="en-US" sz="2800" dirty="0" smtClean="0">
                <a:solidFill>
                  <a:srgbClr val="002060"/>
                </a:solidFill>
                <a:latin typeface="Arial" pitchFamily="34" charset="0"/>
                <a:cs typeface="Arial" pitchFamily="34" charset="0"/>
              </a:rPr>
              <a:t>Relevant studies, vocational training, seminars and life - long learning, professional development.</a:t>
            </a:r>
            <a:endParaRPr lang="el-GR" sz="2800" dirty="0" smtClean="0">
              <a:solidFill>
                <a:srgbClr val="002060"/>
              </a:solidFill>
              <a:latin typeface="Arial" pitchFamily="34" charset="0"/>
              <a:cs typeface="Arial" pitchFamily="34" charset="0"/>
            </a:endParaRPr>
          </a:p>
          <a:p>
            <a:pPr>
              <a:buNone/>
            </a:pPr>
            <a:r>
              <a:rPr lang="en-US" sz="2800" dirty="0" smtClean="0">
                <a:solidFill>
                  <a:srgbClr val="002060"/>
                </a:solidFill>
                <a:latin typeface="Arial" pitchFamily="34" charset="0"/>
                <a:cs typeface="Arial" pitchFamily="34" charset="0"/>
              </a:rPr>
              <a:t> </a:t>
            </a:r>
            <a:endParaRPr lang="el-GR" sz="2800" dirty="0" smtClean="0">
              <a:solidFill>
                <a:srgbClr val="002060"/>
              </a:solidFill>
              <a:latin typeface="Arial" pitchFamily="34" charset="0"/>
              <a:cs typeface="Arial" pitchFamily="34" charset="0"/>
            </a:endParaRPr>
          </a:p>
          <a:p>
            <a:pPr>
              <a:buNone/>
            </a:pPr>
            <a:endParaRPr lang="el-GR" sz="2800" dirty="0" smtClean="0">
              <a:solidFill>
                <a:srgbClr val="002060"/>
              </a:solidFill>
              <a:latin typeface="Arial" pitchFamily="34" charset="0"/>
              <a:cs typeface="Arial" pitchFamily="34" charset="0"/>
            </a:endParaRPr>
          </a:p>
          <a:p>
            <a:pPr>
              <a:buNone/>
            </a:pPr>
            <a:endParaRPr lang="en-US" sz="2800" b="1"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70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2600" b="1" dirty="0" smtClean="0">
                <a:solidFill>
                  <a:srgbClr val="002060"/>
                </a:solidFill>
                <a:latin typeface="Arial" pitchFamily="34" charset="0"/>
                <a:cs typeface="Arial" pitchFamily="34" charset="0"/>
              </a:rPr>
              <a:t>QMP 3 – </a:t>
            </a:r>
            <a:r>
              <a:rPr lang="pt-PT" sz="2600" b="1" cap="small" dirty="0" smtClean="0">
                <a:solidFill>
                  <a:srgbClr val="002060"/>
                </a:solidFill>
                <a:latin typeface="Arial" pitchFamily="34" charset="0"/>
                <a:cs typeface="Arial" pitchFamily="34" charset="0"/>
              </a:rPr>
              <a:t>engagement of people</a:t>
            </a:r>
          </a:p>
          <a:p>
            <a:endParaRPr lang="pt-PT" sz="2600" b="1" cap="small"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The term engagement originally referred to “how fully people are psychologically present during particular moments of role performance</a:t>
            </a:r>
          </a:p>
          <a:p>
            <a:r>
              <a:rPr lang="en-US" sz="2600" cap="small" dirty="0" smtClean="0">
                <a:solidFill>
                  <a:srgbClr val="002060"/>
                </a:solidFill>
                <a:latin typeface="Arial" pitchFamily="34" charset="0"/>
                <a:cs typeface="Arial" pitchFamily="34" charset="0"/>
              </a:rPr>
              <a:t>A</a:t>
            </a:r>
            <a:r>
              <a:rPr lang="en-US" sz="2600" dirty="0" smtClean="0">
                <a:solidFill>
                  <a:srgbClr val="002060"/>
                </a:solidFill>
                <a:latin typeface="Arial" pitchFamily="34" charset="0"/>
                <a:cs typeface="Arial" pitchFamily="34" charset="0"/>
              </a:rPr>
              <a:t>n Organization must ensure that their  employees have the enthusiasm and “know-how” to facilitate a smooth 9001 implementation and continued performance</a:t>
            </a:r>
          </a:p>
          <a:p>
            <a:endParaRPr lang="el-GR" sz="2600" dirty="0" smtClean="0">
              <a:solidFill>
                <a:srgbClr val="002060"/>
              </a:solidFill>
              <a:latin typeface="Arial" pitchFamily="34" charset="0"/>
              <a:cs typeface="Arial" pitchFamily="34" charset="0"/>
            </a:endParaRPr>
          </a:p>
          <a:p>
            <a:r>
              <a:rPr lang="en-US" sz="2600" dirty="0" smtClean="0">
                <a:solidFill>
                  <a:srgbClr val="002060"/>
                </a:solidFill>
                <a:latin typeface="Arial" pitchFamily="34" charset="0"/>
                <a:cs typeface="Arial" pitchFamily="34" charset="0"/>
              </a:rPr>
              <a:t>It is essential for the organization that all people are competent, empowered and engaged in delivering value. Competent, empowered and engaged people throughout the organization enhance its capability to create value.</a:t>
            </a:r>
            <a:endParaRPr lang="el-GR" sz="2600" dirty="0" smtClean="0">
              <a:solidFill>
                <a:srgbClr val="002060"/>
              </a:solidFill>
              <a:latin typeface="Arial" pitchFamily="34" charset="0"/>
              <a:cs typeface="Arial" pitchFamily="34" charset="0"/>
            </a:endParaRPr>
          </a:p>
          <a:p>
            <a:pPr>
              <a:buNone/>
            </a:pPr>
            <a:endParaRPr lang="el-GR" sz="2600" b="1" cap="small"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 </a:t>
            </a:r>
            <a:endParaRPr lang="el-GR" sz="26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11200" b="1" dirty="0" smtClean="0">
                <a:solidFill>
                  <a:srgbClr val="002060"/>
                </a:solidFill>
                <a:latin typeface="Arial" pitchFamily="34" charset="0"/>
                <a:cs typeface="Arial" pitchFamily="34" charset="0"/>
              </a:rPr>
              <a:t>QMP 3 – </a:t>
            </a:r>
            <a:r>
              <a:rPr lang="pt-PT" sz="11200" b="1" cap="small" dirty="0" smtClean="0">
                <a:solidFill>
                  <a:srgbClr val="002060"/>
                </a:solidFill>
                <a:latin typeface="Arial" pitchFamily="34" charset="0"/>
                <a:cs typeface="Arial" pitchFamily="34" charset="0"/>
              </a:rPr>
              <a:t>engagement of people- </a:t>
            </a:r>
            <a:r>
              <a:rPr lang="en-US" sz="11200" b="1" cap="small" dirty="0" smtClean="0">
                <a:solidFill>
                  <a:srgbClr val="002060"/>
                </a:solidFill>
                <a:latin typeface="Arial" pitchFamily="34" charset="0"/>
                <a:cs typeface="Arial" pitchFamily="34" charset="0"/>
              </a:rPr>
              <a:t>Rationale</a:t>
            </a:r>
            <a:endParaRPr lang="en-US"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To manage an organization effectively and efficiently, it is important to involve all people at all levels and to respect them as individuals. Recognition, empowerment and enhancement of skills and knowledge facilitate the engagement of people in achieving the objectives of the organization.</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9600" b="1" cap="small" dirty="0" smtClean="0">
                <a:solidFill>
                  <a:srgbClr val="002060"/>
                </a:solidFill>
                <a:latin typeface="Arial" pitchFamily="34" charset="0"/>
                <a:cs typeface="Arial" pitchFamily="34" charset="0"/>
              </a:rPr>
              <a:t>Sources</a:t>
            </a:r>
            <a:endParaRPr lang="el-GR" sz="9600" dirty="0" smtClean="0">
              <a:solidFill>
                <a:srgbClr val="002060"/>
              </a:solidFill>
              <a:latin typeface="Arial" pitchFamily="34" charset="0"/>
              <a:cs typeface="Arial" pitchFamily="34" charset="0"/>
            </a:endParaRPr>
          </a:p>
          <a:p>
            <a:pPr>
              <a:buNone/>
            </a:pPr>
            <a:r>
              <a:rPr lang="en-US" sz="9600" b="1" cap="small" dirty="0" smtClean="0">
                <a:solidFill>
                  <a:srgbClr val="002060"/>
                </a:solidFill>
                <a:latin typeface="Arial" pitchFamily="34" charset="0"/>
                <a:cs typeface="Arial" pitchFamily="34" charset="0"/>
              </a:rPr>
              <a:t> </a:t>
            </a:r>
            <a:r>
              <a:rPr lang="en-US" sz="9600" b="1" dirty="0" smtClean="0">
                <a:solidFill>
                  <a:srgbClr val="002060"/>
                </a:solidFill>
                <a:latin typeface="Arial" pitchFamily="34" charset="0"/>
                <a:cs typeface="Arial" pitchFamily="34" charset="0"/>
              </a:rPr>
              <a:t>1- Organizational Sources</a:t>
            </a:r>
            <a:r>
              <a:rPr lang="en-US" sz="9600" dirty="0" smtClean="0">
                <a:solidFill>
                  <a:srgbClr val="002060"/>
                </a:solidFill>
                <a:latin typeface="Arial" pitchFamily="34" charset="0"/>
                <a:cs typeface="Arial" pitchFamily="34" charset="0"/>
              </a:rPr>
              <a:t>: Data, facts and figures gathered from the organization, especially from the “front – line” employees, or from on-line assessments and questionnaires by the end-users</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2- Experiential Sources</a:t>
            </a:r>
            <a:r>
              <a:rPr lang="en-US" sz="9600" dirty="0" smtClean="0">
                <a:solidFill>
                  <a:srgbClr val="002060"/>
                </a:solidFill>
                <a:latin typeface="Arial" pitchFamily="34" charset="0"/>
                <a:cs typeface="Arial" pitchFamily="34" charset="0"/>
              </a:rPr>
              <a:t>: The professional experience and judgment of executives and employees</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3- Stakeholder Sources:</a:t>
            </a:r>
            <a:r>
              <a:rPr lang="en-US" sz="9600" dirty="0" smtClean="0">
                <a:solidFill>
                  <a:srgbClr val="002060"/>
                </a:solidFill>
                <a:latin typeface="Arial" pitchFamily="34" charset="0"/>
                <a:cs typeface="Arial" pitchFamily="34" charset="0"/>
              </a:rPr>
              <a:t> The values, concerns and organizational decisions of people who are involved in the organization</a:t>
            </a: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7200" b="1" cap="small" dirty="0" smtClean="0">
                <a:solidFill>
                  <a:srgbClr val="002060"/>
                </a:solidFill>
                <a:latin typeface="Arial" pitchFamily="34" charset="0"/>
                <a:cs typeface="Arial" pitchFamily="34" charset="0"/>
              </a:rPr>
              <a:t>Typical Actions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Engagement of people. Creating value for your customers will be easier if you have competent, empowered and engaged people at all levels of your business or organization.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Communicate with people to promote understanding of the importance of their individual contribution.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Promote collaboration throughout the organization.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Facilitate open discussion and sharing of knowledge and experience.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Empower people to determine constraints to performance and to take initiatives without fear.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Recognize and acknowledge people’s contribution, learning and improvement.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Enable self-evaluation of performance against personal objectives.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Conduct surveys to assess people’s satisfaction, communicate the results, and take appropriate actions.</a:t>
            </a:r>
            <a:endParaRPr lang="el-GR" sz="7200" dirty="0" smtClean="0">
              <a:solidFill>
                <a:srgbClr val="002060"/>
              </a:solidFill>
              <a:latin typeface="Arial" pitchFamily="34" charset="0"/>
              <a:cs typeface="Arial" pitchFamily="34" charset="0"/>
            </a:endParaRPr>
          </a:p>
          <a:p>
            <a:pPr>
              <a:buNone/>
            </a:pPr>
            <a:r>
              <a:rPr lang="en-US" sz="6600" b="1" cap="small" dirty="0" smtClean="0"/>
              <a:t/>
            </a:r>
            <a:br>
              <a:rPr lang="en-US" sz="6600" b="1" cap="small" dirty="0" smtClean="0"/>
            </a:br>
            <a:r>
              <a:rPr lang="en-US" sz="6600" b="1" cap="small" dirty="0" smtClean="0"/>
              <a:t> </a:t>
            </a:r>
            <a:endParaRPr lang="el-GR" sz="6600" dirty="0" smtClean="0"/>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9600" b="1" cap="small" dirty="0" smtClean="0">
                <a:solidFill>
                  <a:srgbClr val="002060"/>
                </a:solidFill>
                <a:latin typeface="Arial" pitchFamily="34" charset="0"/>
                <a:cs typeface="Arial" pitchFamily="34" charset="0"/>
              </a:rPr>
              <a:t>Key benefits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Improved understanding of the organization’s quality objectives by people in the organization and increased motivation to achieve them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involvement of people in improvement activities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personal development, initiatives and creativity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people satisfaction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trust and collaboration throughout the organization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Increased attention to shared values and culture throughout the organization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a:t>
            </a:r>
          </a:p>
          <a:p>
            <a:pPr>
              <a:buNone/>
            </a:pPr>
            <a:r>
              <a:rPr lang="en-US" sz="9600" b="1" dirty="0" smtClean="0">
                <a:solidFill>
                  <a:srgbClr val="002060"/>
                </a:solidFill>
                <a:latin typeface="Arial" pitchFamily="34" charset="0"/>
                <a:cs typeface="Arial" pitchFamily="34" charset="0"/>
              </a:rPr>
              <a:t>The process approach was first introduced in ISO 9001:2000. And while the concept of a process-based quality management has not changed, the requirements in the latest version of the standard, ISO 9001:2015, have become more specific and less ambiguous. </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So, what actually is a process approach? And why is it important? And, most importantly, how can you get your employees to apply it?  </a:t>
            </a:r>
            <a:endParaRPr lang="el-GR" sz="9600"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A process is a set of interrelated activities that transform activity inputs into outputs. </a:t>
            </a:r>
            <a:endParaRPr lang="el-GR"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Quality management systems consist of interrelated processes. Understanding how those results are produced by any of these systems enables an organization to optimize the specific system and its actual performance.</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p:nvPr>
        </p:nvSpPr>
        <p:spPr>
          <a:xfrm>
            <a:off x="323528" y="1844824"/>
            <a:ext cx="8229600" cy="3129211"/>
          </a:xfrm>
        </p:spPr>
        <p:txBody>
          <a:bodyPr>
            <a:normAutofit/>
          </a:bodyPr>
          <a:lstStyle/>
          <a:p>
            <a:pPr lvl="0">
              <a:lnSpc>
                <a:spcPct val="115000"/>
              </a:lnSpc>
              <a:spcBef>
                <a:spcPts val="600"/>
              </a:spcBef>
              <a:spcAft>
                <a:spcPts val="1000"/>
              </a:spcAft>
              <a:buFont typeface="Symbol"/>
              <a:buChar char=""/>
            </a:pPr>
            <a:endPar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000"/>
              </a:spcAft>
              <a:buFont typeface="Symbol"/>
              <a:buChar char=""/>
            </a:pPr>
            <a:endParaRPr lang="en-US" sz="2000" b="1" i="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000"/>
              </a:spcAft>
              <a:buNone/>
            </a:pPr>
            <a:r>
              <a:rPr lang="en-US" sz="2000" b="1" i="1" dirty="0" err="1"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Evangelia</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en-US" sz="2000" b="1" i="1" dirty="0" err="1"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Daratsanou</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Business Consultant, Quality Manager</a:t>
            </a:r>
            <a:endParaRPr lang="el-GR" sz="2000" b="1" i="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669214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 </a:t>
            </a:r>
            <a:endParaRPr lang="pt-PT"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The process approach is a management strategy which </a:t>
            </a:r>
            <a:r>
              <a:rPr lang="en-US" sz="11200" b="1" dirty="0" smtClean="0">
                <a:solidFill>
                  <a:srgbClr val="002060"/>
                </a:solidFill>
                <a:latin typeface="Arial" pitchFamily="34" charset="0"/>
                <a:cs typeface="Arial" pitchFamily="34" charset="0"/>
              </a:rPr>
              <a:t>incorporates the plan-do-check-act cycle and risk-based thinking. </a:t>
            </a:r>
            <a:r>
              <a:rPr lang="en-US" sz="11200" dirty="0" smtClean="0">
                <a:solidFill>
                  <a:srgbClr val="002060"/>
                </a:solidFill>
                <a:latin typeface="Arial" pitchFamily="34" charset="0"/>
                <a:cs typeface="Arial" pitchFamily="34" charset="0"/>
              </a:rPr>
              <a:t>It means that processes are managed and controlled. It also means that we not only understand what the core processes are, but we also consider how they fit together. </a:t>
            </a:r>
            <a:endParaRPr lang="el-GR" sz="11200"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pic>
        <p:nvPicPr>
          <p:cNvPr id="9" name="8 - Εικόνα" descr="plan_do_check_act.jpg"/>
          <p:cNvPicPr/>
          <p:nvPr/>
        </p:nvPicPr>
        <p:blipFill>
          <a:blip r:embed="rId8" r:link="rId9" cstate="print"/>
          <a:srcRect/>
          <a:stretch>
            <a:fillRect/>
          </a:stretch>
        </p:blipFill>
        <p:spPr bwMode="auto">
          <a:xfrm>
            <a:off x="2571735" y="2571743"/>
            <a:ext cx="3429025" cy="2571769"/>
          </a:xfrm>
          <a:prstGeom prst="rect">
            <a:avLst/>
          </a:prstGeom>
          <a:noFill/>
          <a:ln w="9525">
            <a:noFill/>
            <a:miter lim="800000"/>
            <a:headEnd/>
            <a:tailEnd/>
          </a:ln>
        </p:spPr>
      </p:pic>
    </p:spTree>
    <p:extLst>
      <p:ext uri="{BB962C8B-B14F-4D97-AF65-F5344CB8AC3E}">
        <p14:creationId xmlns:p14="http://schemas.microsoft.com/office/powerpoint/2010/main" val="29502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7200" dirty="0" smtClean="0">
              <a:solidFill>
                <a:srgbClr val="002060"/>
              </a:solidFill>
              <a:latin typeface="Arial" pitchFamily="34" charset="0"/>
              <a:cs typeface="Arial" pitchFamily="34" charset="0"/>
            </a:endParaRPr>
          </a:p>
          <a:p>
            <a:pPr>
              <a:buNone/>
            </a:pPr>
            <a:r>
              <a:rPr lang="en-US" sz="7200" dirty="0" smtClean="0">
                <a:solidFill>
                  <a:srgbClr val="002060"/>
                </a:solidFill>
                <a:latin typeface="Arial" pitchFamily="34" charset="0"/>
                <a:cs typeface="Arial" pitchFamily="34" charset="0"/>
              </a:rPr>
              <a:t>The requirement to "establish, implement, maintain and continually improve" is familiar from both ISO 9001:2000 and ISO 9001:2008. The key changes are:</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For organizations already adopting ISO 9001:2008, a key factor in transitioning to ISO 9001:2015 is the extent to which the process approach has been adopted. </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Clause 4.4 of ISO 9001:2015 sets out specific requirements for the adoption of a process approach. </a:t>
            </a:r>
            <a:r>
              <a:rPr lang="en-US" sz="7200" dirty="0" err="1" smtClean="0">
                <a:solidFill>
                  <a:srgbClr val="002060"/>
                </a:solidFill>
                <a:latin typeface="Arial" pitchFamily="34" charset="0"/>
                <a:cs typeface="Arial" pitchFamily="34" charset="0"/>
              </a:rPr>
              <a:t>Organisations</a:t>
            </a:r>
            <a:r>
              <a:rPr lang="en-US" sz="7200" dirty="0" smtClean="0">
                <a:solidFill>
                  <a:srgbClr val="002060"/>
                </a:solidFill>
                <a:latin typeface="Arial" pitchFamily="34" charset="0"/>
                <a:cs typeface="Arial" pitchFamily="34" charset="0"/>
              </a:rPr>
              <a:t> must monitor, measure and use related performance indicators to determine effective operation and controls. </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Top management must promote, engage and support employees to follow a process approach.  </a:t>
            </a:r>
            <a:endParaRPr lang="el-GR" sz="7200" dirty="0" smtClean="0">
              <a:solidFill>
                <a:srgbClr val="002060"/>
              </a:solidFill>
              <a:latin typeface="Arial" pitchFamily="34" charset="0"/>
              <a:cs typeface="Arial" pitchFamily="34" charset="0"/>
            </a:endParaRPr>
          </a:p>
          <a:p>
            <a:endParaRPr lang="pt-PT" sz="7200" b="1" cap="small" dirty="0" smtClean="0">
              <a:solidFill>
                <a:srgbClr val="002060"/>
              </a:solidFill>
              <a:latin typeface="Arial" pitchFamily="34" charset="0"/>
              <a:cs typeface="Arial" pitchFamily="34" charset="0"/>
            </a:endParaRPr>
          </a:p>
          <a:p>
            <a:pPr>
              <a:buNone/>
            </a:pPr>
            <a:endParaRPr lang="el-GR" sz="7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p>
          <a:p>
            <a:pPr>
              <a:buNone/>
            </a:pPr>
            <a:r>
              <a:rPr lang="en-US" sz="7200" b="1" dirty="0" smtClean="0">
                <a:solidFill>
                  <a:srgbClr val="002060"/>
                </a:solidFill>
                <a:latin typeface="Arial" pitchFamily="34" charset="0"/>
                <a:cs typeface="Arial" pitchFamily="34" charset="0"/>
              </a:rPr>
              <a:t>Using a process approach in a quality management system facilitates: </a:t>
            </a:r>
            <a:endParaRPr lang="el-GR" sz="72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understanding and consistency in meeting requirements,</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viewing processes in terms of value-add,</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achieving effective process performance, </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improving process performance based on analysis and evaluation of the data and information. </a:t>
            </a:r>
          </a:p>
          <a:p>
            <a:pPr lvl="0">
              <a:buNone/>
            </a:pPr>
            <a:r>
              <a:rPr lang="en-US" sz="8000" dirty="0" smtClean="0">
                <a:solidFill>
                  <a:srgbClr val="002060"/>
                </a:solidFill>
                <a:latin typeface="Arial" pitchFamily="34" charset="0"/>
                <a:cs typeface="Arial" pitchFamily="34" charset="0"/>
              </a:rPr>
              <a:t>- The process approach introduces horizontal management, controlling processes which flow across departmental boundaries. </a:t>
            </a:r>
            <a:endParaRPr lang="el-GR" sz="8000" dirty="0" smtClean="0">
              <a:solidFill>
                <a:srgbClr val="002060"/>
              </a:solidFill>
              <a:latin typeface="Arial" pitchFamily="34" charset="0"/>
              <a:cs typeface="Arial" pitchFamily="34" charset="0"/>
            </a:endParaRPr>
          </a:p>
          <a:p>
            <a:pPr>
              <a:buNone/>
            </a:pPr>
            <a:r>
              <a:rPr lang="en-US" sz="7200" dirty="0" smtClean="0">
                <a:solidFill>
                  <a:srgbClr val="002060"/>
                </a:solidFill>
                <a:latin typeface="Arial" pitchFamily="34" charset="0"/>
                <a:cs typeface="Arial" pitchFamily="34" charset="0"/>
              </a:rPr>
              <a:t>- An employee’s first loyalty is to their assigned projects, products or services - rather than their own departments.  </a:t>
            </a:r>
          </a:p>
          <a:p>
            <a:pPr>
              <a:buNone/>
            </a:pPr>
            <a:r>
              <a:rPr lang="en-US" sz="7200" dirty="0" smtClean="0">
                <a:solidFill>
                  <a:srgbClr val="002060"/>
                </a:solidFill>
                <a:latin typeface="Arial" pitchFamily="34" charset="0"/>
                <a:cs typeface="Arial" pitchFamily="34" charset="0"/>
              </a:rPr>
              <a:t>- They understand what the stakeholders involved in the process want and have delegated authority to act, so as to achieve this.</a:t>
            </a:r>
            <a:endParaRPr lang="el-GR" sz="7200" dirty="0" smtClean="0">
              <a:solidFill>
                <a:srgbClr val="002060"/>
              </a:solidFill>
              <a:latin typeface="Arial" pitchFamily="34" charset="0"/>
              <a:cs typeface="Arial" pitchFamily="34" charset="0"/>
            </a:endParaRPr>
          </a:p>
          <a:p>
            <a:pPr>
              <a:buNone/>
            </a:pP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Sources</a:t>
            </a:r>
            <a:r>
              <a:rPr lang="en-US" sz="11200" b="1" u="sng" cap="small"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Organizational Sources</a:t>
            </a:r>
            <a:r>
              <a:rPr lang="en-US" sz="11200" dirty="0" smtClean="0">
                <a:solidFill>
                  <a:srgbClr val="002060"/>
                </a:solidFill>
                <a:latin typeface="Arial" pitchFamily="34" charset="0"/>
                <a:cs typeface="Arial" pitchFamily="34" charset="0"/>
              </a:rPr>
              <a:t>: Data, facts and figures gathered from the organization</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Experiential Sources</a:t>
            </a:r>
            <a:r>
              <a:rPr lang="en-US" sz="11200" dirty="0" smtClean="0">
                <a:solidFill>
                  <a:srgbClr val="002060"/>
                </a:solidFill>
                <a:latin typeface="Arial" pitchFamily="34" charset="0"/>
                <a:cs typeface="Arial" pitchFamily="34" charset="0"/>
              </a:rPr>
              <a:t>: The professional experience and judgment of executives and employees, previous processes involved</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Stakeholder Sources:</a:t>
            </a:r>
            <a:r>
              <a:rPr lang="en-US" sz="11200" dirty="0" smtClean="0">
                <a:solidFill>
                  <a:srgbClr val="002060"/>
                </a:solidFill>
                <a:latin typeface="Arial" pitchFamily="34" charset="0"/>
                <a:cs typeface="Arial" pitchFamily="34" charset="0"/>
              </a:rPr>
              <a:t> The values, concerns and organizational decisions of people who are involved in the organization</a:t>
            </a:r>
            <a:endParaRPr lang="el-GR" sz="11200" dirty="0" smtClean="0">
              <a:solidFill>
                <a:srgbClr val="002060"/>
              </a:solidFill>
              <a:latin typeface="Arial" pitchFamily="34" charset="0"/>
              <a:cs typeface="Arial" pitchFamily="34" charset="0"/>
            </a:endParaRPr>
          </a:p>
          <a:p>
            <a:pPr>
              <a:buNone/>
            </a:pP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ISO 9001:2015 employs the process approach, which incorporates the Plan-Do-Check-Act (PDCA) cycle and risk-based thinking. This means the organization needs to:</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determine required process inputs and expected outputs,</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assign responsibilities and authorities for processes,</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identify risks and opportunities for processes, and plan to address them in an optimum way. </a:t>
            </a:r>
            <a:endParaRPr lang="el-GR" sz="96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9600" b="1" cap="small" dirty="0" smtClean="0">
                <a:solidFill>
                  <a:srgbClr val="002060"/>
                </a:solidFill>
                <a:latin typeface="Arial" pitchFamily="34" charset="0"/>
                <a:cs typeface="Arial" pitchFamily="34" charset="0"/>
              </a:rPr>
              <a:t>Typical Actions </a:t>
            </a:r>
            <a:endParaRPr lang="el-GR" sz="6400" dirty="0" smtClean="0">
              <a:solidFill>
                <a:srgbClr val="002060"/>
              </a:solidFill>
              <a:latin typeface="Arial" pitchFamily="34" charset="0"/>
              <a:cs typeface="Arial" pitchFamily="34" charset="0"/>
            </a:endParaRPr>
          </a:p>
          <a:p>
            <a:r>
              <a:rPr lang="en-US" sz="6400" dirty="0" smtClean="0">
                <a:solidFill>
                  <a:srgbClr val="002060"/>
                </a:solidFill>
                <a:latin typeface="Arial" pitchFamily="34" charset="0"/>
                <a:cs typeface="Arial" pitchFamily="34" charset="0"/>
              </a:rPr>
              <a:t>Some processes’ examples:</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8"/>
              </a:rPr>
              <a:t>internal training, leadership and performance evaluation</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9"/>
              </a:rPr>
              <a:t>manufacturing, design, distribution, development, service, delivery and assembly management</a:t>
            </a:r>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0"/>
              </a:rPr>
              <a:t>business process outsourcing</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1"/>
              </a:rPr>
              <a:t>customer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2"/>
              </a:rPr>
              <a:t>equipment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3"/>
              </a:rPr>
              <a:t>supplier approval and re-evaluation</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4"/>
              </a:rPr>
              <a:t>risk identification and management</a:t>
            </a:r>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5"/>
              </a:rPr>
              <a:t>contract change or revenue assurance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6"/>
              </a:rPr>
              <a:t>complaint handling</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1"/>
              </a:rPr>
              <a:t>information management</a:t>
            </a:r>
            <a:r>
              <a:rPr lang="en-US" sz="6400" dirty="0" smtClean="0">
                <a:solidFill>
                  <a:srgbClr val="002060"/>
                </a:solidFill>
                <a:latin typeface="Arial" pitchFamily="34" charset="0"/>
                <a:cs typeface="Arial" pitchFamily="34" charset="0"/>
              </a:rPr>
              <a:t>, audits and inspections</a:t>
            </a:r>
            <a:endParaRPr lang="el-GR" sz="6400" dirty="0" smtClean="0">
              <a:solidFill>
                <a:srgbClr val="002060"/>
              </a:solidFill>
              <a:latin typeface="Arial" pitchFamily="34" charset="0"/>
              <a:cs typeface="Arial" pitchFamily="34" charset="0"/>
            </a:endParaRPr>
          </a:p>
          <a:p>
            <a:pPr lvl="0">
              <a:buNone/>
            </a:pPr>
            <a:endParaRPr lang="el-GR" sz="6400" dirty="0" smtClean="0">
              <a:solidFill>
                <a:srgbClr val="002060"/>
              </a:solidFill>
              <a:latin typeface="Arial" pitchFamily="34" charset="0"/>
              <a:cs typeface="Arial" pitchFamily="34" charset="0"/>
            </a:endParaRPr>
          </a:p>
          <a:p>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endParaRPr lang="el-GR" sz="6400" dirty="0" smtClean="0">
              <a:solidFill>
                <a:srgbClr val="002060"/>
              </a:solidFill>
              <a:latin typeface="Arial" pitchFamily="34" charset="0"/>
              <a:cs typeface="Arial" pitchFamily="34" charset="0"/>
            </a:endParaRPr>
          </a:p>
          <a:p>
            <a:endParaRPr lang="pt-PT" sz="6400" b="1" cap="small" dirty="0" smtClean="0">
              <a:solidFill>
                <a:srgbClr val="002060"/>
              </a:solidFill>
              <a:latin typeface="Arial" pitchFamily="34" charset="0"/>
              <a:cs typeface="Arial" pitchFamily="34" charset="0"/>
            </a:endParaRPr>
          </a:p>
          <a:p>
            <a:pPr>
              <a:buNone/>
            </a:pPr>
            <a:endParaRPr lang="el-GR" sz="64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Key Benefits</a:t>
            </a:r>
            <a:r>
              <a:rPr lang="en-US" sz="64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ability to focus effort on key processes and opportunities for improvement</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Consistent and predictable outcomes through a system of aligned processes</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Optimized performance through effective process management, efficient use of resources, and reduced cross-functional barriers</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Enabling the organization to provide confidence to interested parties as to its consistency, effectiveness and efficiency</a:t>
            </a:r>
            <a:r>
              <a:rPr lang="en-US" sz="9600" b="1"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64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a:t>
            </a:r>
          </a:p>
          <a:p>
            <a:pPr>
              <a:buNone/>
            </a:pPr>
            <a:r>
              <a:rPr lang="en-US" sz="11200" b="1" i="1" dirty="0" smtClean="0">
                <a:solidFill>
                  <a:srgbClr val="002060"/>
                </a:solidFill>
                <a:latin typeface="Arial" pitchFamily="34" charset="0"/>
                <a:cs typeface="Arial" pitchFamily="34" charset="0"/>
              </a:rPr>
              <a:t>“Successful organizations have an ongoing focus on improvement”. </a:t>
            </a:r>
            <a:r>
              <a:rPr lang="en-US" sz="11200" dirty="0" smtClean="0">
                <a:solidFill>
                  <a:srgbClr val="002060"/>
                </a:solidFill>
                <a:latin typeface="Arial" pitchFamily="34" charset="0"/>
                <a:cs typeface="Arial" pitchFamily="34" charset="0"/>
              </a:rPr>
              <a:t>(ISO Org.)</a:t>
            </a:r>
          </a:p>
          <a:p>
            <a:pPr>
              <a:buNone/>
            </a:pPr>
            <a:endParaRPr lang="el-GR" sz="11200" dirty="0" smtClean="0">
              <a:solidFill>
                <a:srgbClr val="002060"/>
              </a:solidFill>
              <a:latin typeface="Arial" pitchFamily="34" charset="0"/>
              <a:cs typeface="Arial" pitchFamily="34" charset="0"/>
            </a:endParaRPr>
          </a:p>
          <a:p>
            <a:r>
              <a:rPr lang="en-US" sz="11200" dirty="0" smtClean="0">
                <a:solidFill>
                  <a:srgbClr val="002060"/>
                </a:solidFill>
                <a:latin typeface="Arial" pitchFamily="34" charset="0"/>
                <a:cs typeface="Arial" pitchFamily="34" charset="0"/>
              </a:rPr>
              <a:t>Organizational Improvement is a dynamic and continuous process, that involves everyone within the organization from top management, to managers, and employees.</a:t>
            </a:r>
            <a:endParaRPr lang="el-GR" sz="11200"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RATIONALE </a:t>
            </a:r>
          </a:p>
          <a:p>
            <a:pPr>
              <a:buNone/>
            </a:pPr>
            <a:r>
              <a:rPr lang="en-US" sz="9600" dirty="0" smtClean="0">
                <a:solidFill>
                  <a:srgbClr val="002060"/>
                </a:solidFill>
                <a:latin typeface="Arial" pitchFamily="34" charset="0"/>
                <a:cs typeface="Arial" pitchFamily="34" charset="0"/>
              </a:rPr>
              <a:t>“Improvement is essential for an organization to maintain current levels of performance, to react to changes in its internal and external conditions and to create new opportunities”. (ISO Org.)</a:t>
            </a:r>
          </a:p>
          <a:p>
            <a:r>
              <a:rPr lang="en-US" sz="9600" dirty="0" smtClean="0">
                <a:solidFill>
                  <a:srgbClr val="002060"/>
                </a:solidFill>
                <a:latin typeface="Arial" pitchFamily="34" charset="0"/>
                <a:cs typeface="Arial" pitchFamily="34" charset="0"/>
              </a:rPr>
              <a:t>Organizational improvement is a prerequisite for any company or organization in order to operate as effectively as possible.</a:t>
            </a: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chor="t">
            <a:normAutofit/>
          </a:bodyPr>
          <a:lstStyle/>
          <a:p>
            <a:pPr lvl="0">
              <a:lnSpc>
                <a:spcPct val="115000"/>
              </a:lnSpc>
              <a:spcBef>
                <a:spcPts val="600"/>
              </a:spcBef>
              <a:spcAft>
                <a:spcPts val="1000"/>
              </a:spcAft>
              <a:buNone/>
            </a:pPr>
            <a:r>
              <a:rPr lang="en-US" sz="2800" b="1" dirty="0">
                <a:solidFill>
                  <a:srgbClr val="002060"/>
                </a:solidFill>
                <a:latin typeface="Arial" pitchFamily="34" charset="0"/>
                <a:ea typeface="Calibri"/>
                <a:cs typeface="Arial" pitchFamily="34" charset="0"/>
              </a:rPr>
              <a:t>Rationale for QMS – The Learning </a:t>
            </a:r>
            <a:r>
              <a:rPr lang="en-US" sz="2800" b="1" dirty="0" smtClean="0">
                <a:solidFill>
                  <a:srgbClr val="002060"/>
                </a:solidFill>
                <a:latin typeface="Arial" pitchFamily="34" charset="0"/>
                <a:ea typeface="Calibri"/>
                <a:cs typeface="Arial" pitchFamily="34" charset="0"/>
              </a:rPr>
              <a:t>Organization</a:t>
            </a:r>
          </a:p>
          <a:p>
            <a:pPr lvl="0" algn="just">
              <a:lnSpc>
                <a:spcPct val="115000"/>
              </a:lnSpc>
              <a:spcBef>
                <a:spcPts val="600"/>
              </a:spcBef>
              <a:spcAft>
                <a:spcPts val="1000"/>
              </a:spcAft>
              <a:buNone/>
            </a:pPr>
            <a:r>
              <a:rPr lang="en-US" sz="2400" b="1" dirty="0" smtClean="0">
                <a:solidFill>
                  <a:srgbClr val="002060"/>
                </a:solidFill>
                <a:latin typeface="Arial" pitchFamily="34" charset="0"/>
                <a:ea typeface="Calibri"/>
                <a:cs typeface="Arial" pitchFamily="34" charset="0"/>
              </a:rPr>
              <a:t>Quality management (QM) is the use of management techniques and tools to achieve consistent quality of products and services, i.e. to achieve maximum customer satisfaction at the lowest overall cost to the organization while continuing to improve the process. </a:t>
            </a: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RATIONALE </a:t>
            </a:r>
          </a:p>
          <a:p>
            <a:pPr>
              <a:buNone/>
            </a:pPr>
            <a:r>
              <a:rPr lang="en-US" sz="9600" dirty="0" smtClean="0">
                <a:solidFill>
                  <a:srgbClr val="002060"/>
                </a:solidFill>
                <a:latin typeface="Arial" pitchFamily="34" charset="0"/>
                <a:cs typeface="Arial" pitchFamily="34" charset="0"/>
              </a:rPr>
              <a:t>The organization should employ a consistent organization-wide approach to improvement of the organizations’ methods, tools and metrics for improvement. </a:t>
            </a:r>
          </a:p>
          <a:p>
            <a:pPr>
              <a:buNone/>
            </a:pPr>
            <a:r>
              <a:rPr lang="en-US" sz="9600" dirty="0" smtClean="0">
                <a:solidFill>
                  <a:srgbClr val="002060"/>
                </a:solidFill>
                <a:latin typeface="Arial" pitchFamily="34" charset="0"/>
                <a:cs typeface="Arial" pitchFamily="34" charset="0"/>
              </a:rPr>
              <a:t>The organization should provide people with the appropriate training in the methods and tools for improvement on an on-going basis. The organization should, also, make improvement of products, processes, and services. </a:t>
            </a:r>
          </a:p>
          <a:p>
            <a:pPr>
              <a:buNone/>
            </a:pPr>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800" b="1" dirty="0" smtClean="0">
                <a:solidFill>
                  <a:srgbClr val="002060"/>
                </a:solidFill>
                <a:latin typeface="Arial" pitchFamily="34" charset="0"/>
                <a:cs typeface="Arial" pitchFamily="34" charset="0"/>
              </a:rPr>
              <a:t>QMP 5 –  </a:t>
            </a:r>
            <a:r>
              <a:rPr lang="pt-PT" sz="8800" b="1" cap="small" dirty="0" smtClean="0">
                <a:solidFill>
                  <a:srgbClr val="002060"/>
                </a:solidFill>
                <a:latin typeface="Arial" pitchFamily="34" charset="0"/>
                <a:cs typeface="Arial" pitchFamily="34" charset="0"/>
              </a:rPr>
              <a:t>IMPROVEMENT - </a:t>
            </a:r>
            <a:r>
              <a:rPr lang="en-US" sz="8800" b="1" cap="small" dirty="0" smtClean="0">
                <a:solidFill>
                  <a:srgbClr val="002060"/>
                </a:solidFill>
                <a:latin typeface="Arial" pitchFamily="34" charset="0"/>
                <a:cs typeface="Arial" pitchFamily="34" charset="0"/>
              </a:rPr>
              <a:t>SOURCES </a:t>
            </a:r>
          </a:p>
          <a:p>
            <a:r>
              <a:rPr lang="en-US" sz="8800" cap="small" dirty="0" smtClean="0">
                <a:solidFill>
                  <a:srgbClr val="002060"/>
                </a:solidFill>
                <a:latin typeface="Arial" pitchFamily="34" charset="0"/>
                <a:cs typeface="Arial" pitchFamily="34" charset="0"/>
              </a:rPr>
              <a:t> </a:t>
            </a:r>
            <a:r>
              <a:rPr lang="en-US" sz="8800" dirty="0" smtClean="0">
                <a:solidFill>
                  <a:srgbClr val="002060"/>
                </a:solidFill>
                <a:latin typeface="Arial" pitchFamily="34" charset="0"/>
                <a:cs typeface="Arial" pitchFamily="34" charset="0"/>
              </a:rPr>
              <a:t>Organizational sources: Technical Reports, Data, facts measurements and figures gathered from the organization. </a:t>
            </a:r>
          </a:p>
          <a:p>
            <a:r>
              <a:rPr lang="en-US" sz="8800" dirty="0" smtClean="0">
                <a:solidFill>
                  <a:srgbClr val="002060"/>
                </a:solidFill>
                <a:latin typeface="Arial" pitchFamily="34" charset="0"/>
                <a:cs typeface="Arial" pitchFamily="34" charset="0"/>
              </a:rPr>
              <a:t>Scientific sources: Findings from published scientific research regarding organizational improvement and performance.</a:t>
            </a:r>
          </a:p>
          <a:p>
            <a:r>
              <a:rPr lang="en-US" sz="8800" dirty="0" smtClean="0">
                <a:solidFill>
                  <a:srgbClr val="002060"/>
                </a:solidFill>
                <a:latin typeface="Arial" pitchFamily="34" charset="0"/>
                <a:cs typeface="Arial" pitchFamily="34" charset="0"/>
              </a:rPr>
              <a:t>Experiential sources: The professional experience and judgment of top management, managers and employees.</a:t>
            </a:r>
          </a:p>
          <a:p>
            <a:r>
              <a:rPr lang="en-US" sz="8800" dirty="0" smtClean="0">
                <a:solidFill>
                  <a:srgbClr val="002060"/>
                </a:solidFill>
                <a:latin typeface="Arial" pitchFamily="34" charset="0"/>
                <a:cs typeface="Arial" pitchFamily="34" charset="0"/>
              </a:rPr>
              <a:t>Stakeholder sources: The values, concerns and feedback of people who interact with the organization</a:t>
            </a:r>
            <a:r>
              <a:rPr lang="en-US" sz="8800" b="1" dirty="0" smtClean="0">
                <a:solidFill>
                  <a:srgbClr val="002060"/>
                </a:solidFill>
                <a:latin typeface="Arial" pitchFamily="34" charset="0"/>
                <a:cs typeface="Arial" pitchFamily="34" charset="0"/>
              </a:rPr>
              <a:t>.</a:t>
            </a:r>
          </a:p>
          <a:p>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357718"/>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800" b="1" dirty="0" smtClean="0">
                <a:solidFill>
                  <a:srgbClr val="002060"/>
                </a:solidFill>
                <a:latin typeface="Arial" pitchFamily="34" charset="0"/>
                <a:cs typeface="Arial" pitchFamily="34" charset="0"/>
              </a:rPr>
              <a:t>QMP 5 –  </a:t>
            </a:r>
            <a:r>
              <a:rPr lang="pt-PT" sz="8800" b="1" cap="small" dirty="0" smtClean="0">
                <a:solidFill>
                  <a:srgbClr val="002060"/>
                </a:solidFill>
                <a:latin typeface="Arial" pitchFamily="34" charset="0"/>
                <a:cs typeface="Arial" pitchFamily="34" charset="0"/>
              </a:rPr>
              <a:t>IMPROVEMENT - </a:t>
            </a:r>
            <a:r>
              <a:rPr lang="en-US" sz="7200" b="1" cap="small" dirty="0" smtClean="0">
                <a:solidFill>
                  <a:srgbClr val="002060"/>
                </a:solidFill>
                <a:latin typeface="Arial" pitchFamily="34" charset="0"/>
                <a:cs typeface="Arial" pitchFamily="34" charset="0"/>
              </a:rPr>
              <a:t>TYPICAL ACTIONS </a:t>
            </a:r>
          </a:p>
          <a:p>
            <a:r>
              <a:rPr lang="en-US" sz="7200" b="1" dirty="0" smtClean="0">
                <a:solidFill>
                  <a:srgbClr val="002060"/>
                </a:solidFill>
                <a:latin typeface="Arial" pitchFamily="34" charset="0"/>
                <a:cs typeface="Arial" pitchFamily="34" charset="0"/>
              </a:rPr>
              <a:t>Determine, measure and monitor key indicators to demonstrate the organization’s performance. </a:t>
            </a:r>
          </a:p>
          <a:p>
            <a:r>
              <a:rPr lang="en-US" sz="7200" b="1" dirty="0" smtClean="0">
                <a:solidFill>
                  <a:srgbClr val="002060"/>
                </a:solidFill>
                <a:latin typeface="Arial" pitchFamily="34" charset="0"/>
                <a:cs typeface="Arial" pitchFamily="34" charset="0"/>
              </a:rPr>
              <a:t> Make all data needed available to the relevant people.</a:t>
            </a:r>
          </a:p>
          <a:p>
            <a:r>
              <a:rPr lang="en-US" sz="7200" b="1" dirty="0" smtClean="0">
                <a:solidFill>
                  <a:srgbClr val="002060"/>
                </a:solidFill>
                <a:latin typeface="Arial" pitchFamily="34" charset="0"/>
                <a:cs typeface="Arial" pitchFamily="34" charset="0"/>
              </a:rPr>
              <a:t> Build organizational commitment to quality by engaging everyone in the Organization</a:t>
            </a:r>
          </a:p>
          <a:p>
            <a:r>
              <a:rPr lang="en-US" sz="7200" b="1" dirty="0" smtClean="0">
                <a:solidFill>
                  <a:srgbClr val="002060"/>
                </a:solidFill>
                <a:latin typeface="Arial" pitchFamily="34" charset="0"/>
                <a:cs typeface="Arial" pitchFamily="34" charset="0"/>
              </a:rPr>
              <a:t> Build organizational culture and mentality for quality by coping with mistakes rather as opportunities for knowledge and improvement</a:t>
            </a:r>
          </a:p>
          <a:p>
            <a:r>
              <a:rPr lang="en-US" sz="7200" b="1" dirty="0" smtClean="0">
                <a:solidFill>
                  <a:srgbClr val="002060"/>
                </a:solidFill>
                <a:latin typeface="Arial" pitchFamily="34" charset="0"/>
                <a:cs typeface="Arial" pitchFamily="34" charset="0"/>
              </a:rPr>
              <a:t> Set measurable processes and use feedback to improve those processes</a:t>
            </a:r>
          </a:p>
          <a:p>
            <a:r>
              <a:rPr lang="en-US" sz="7200" b="1" dirty="0" smtClean="0">
                <a:solidFill>
                  <a:srgbClr val="002060"/>
                </a:solidFill>
                <a:latin typeface="Arial" pitchFamily="34" charset="0"/>
                <a:cs typeface="Arial" pitchFamily="34" charset="0"/>
              </a:rPr>
              <a:t> Ensure people are competent via continuous training to contribute to organizational improvement</a:t>
            </a:r>
          </a:p>
          <a:p>
            <a:r>
              <a:rPr lang="en-US" sz="7200" b="1" dirty="0" smtClean="0">
                <a:solidFill>
                  <a:srgbClr val="002060"/>
                </a:solidFill>
                <a:latin typeface="Arial" pitchFamily="34" charset="0"/>
                <a:cs typeface="Arial" pitchFamily="34" charset="0"/>
              </a:rPr>
              <a:t> Improve coordination and collaboration between all departments and functions within the organization</a:t>
            </a:r>
          </a:p>
          <a:p>
            <a:endParaRPr lang="en-US" sz="8800" b="1" cap="small" dirty="0" smtClean="0">
              <a:solidFill>
                <a:srgbClr val="002060"/>
              </a:solidFill>
              <a:latin typeface="Arial" pitchFamily="34" charset="0"/>
              <a:cs typeface="Arial" pitchFamily="34" charset="0"/>
            </a:endParaRPr>
          </a:p>
          <a:p>
            <a:endParaRPr lang="en-US" sz="88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Key Benefits </a:t>
            </a:r>
          </a:p>
          <a:p>
            <a:pPr>
              <a:buNone/>
            </a:pPr>
            <a:r>
              <a:rPr lang="en-US" sz="9600" b="1" cap="small" dirty="0" smtClean="0">
                <a:solidFill>
                  <a:srgbClr val="002060"/>
                </a:solidFill>
                <a:latin typeface="Arial" pitchFamily="34" charset="0"/>
                <a:cs typeface="Arial" pitchFamily="34" charset="0"/>
              </a:rPr>
              <a:t>(</a:t>
            </a:r>
            <a:r>
              <a:rPr lang="en-US" sz="9600" cap="small" dirty="0" smtClean="0">
                <a:solidFill>
                  <a:srgbClr val="002060"/>
                </a:solidFill>
                <a:latin typeface="Arial" pitchFamily="34" charset="0"/>
                <a:cs typeface="Arial" pitchFamily="34" charset="0"/>
              </a:rPr>
              <a:t>As per ISO 9000:2015)</a:t>
            </a:r>
          </a:p>
          <a:p>
            <a:r>
              <a:rPr lang="en-US" sz="9600" b="1" dirty="0" smtClean="0">
                <a:solidFill>
                  <a:srgbClr val="002060"/>
                </a:solidFill>
                <a:latin typeface="Arial" pitchFamily="34" charset="0"/>
                <a:cs typeface="Arial" pitchFamily="34" charset="0"/>
              </a:rPr>
              <a:t>There is improved process performance, organizational capability and customer satisfaction</a:t>
            </a:r>
          </a:p>
          <a:p>
            <a:r>
              <a:rPr lang="en-US" sz="9600" b="1" dirty="0" smtClean="0">
                <a:solidFill>
                  <a:srgbClr val="002060"/>
                </a:solidFill>
                <a:latin typeface="Arial" pitchFamily="34" charset="0"/>
                <a:cs typeface="Arial" pitchFamily="34" charset="0"/>
              </a:rPr>
              <a:t>There is enhanced focus on root cause investigation and determination, followed by prevention and corrective actions</a:t>
            </a:r>
          </a:p>
          <a:p>
            <a:r>
              <a:rPr lang="en-US" sz="9600" b="1" dirty="0" smtClean="0">
                <a:solidFill>
                  <a:srgbClr val="002060"/>
                </a:solidFill>
                <a:latin typeface="Arial" pitchFamily="34" charset="0"/>
                <a:cs typeface="Arial" pitchFamily="34" charset="0"/>
              </a:rPr>
              <a:t>There is enhanced ability to anticipate and react to internal and external risks and opportunities</a:t>
            </a: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86808"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Key Benefits </a:t>
            </a:r>
          </a:p>
          <a:p>
            <a:pPr>
              <a:buNone/>
            </a:pPr>
            <a:r>
              <a:rPr lang="en-US" sz="6400" b="1" cap="small" dirty="0" smtClean="0">
                <a:solidFill>
                  <a:srgbClr val="002060"/>
                </a:solidFill>
                <a:latin typeface="Arial" pitchFamily="34" charset="0"/>
                <a:cs typeface="Arial" pitchFamily="34" charset="0"/>
              </a:rPr>
              <a:t>(</a:t>
            </a:r>
            <a:r>
              <a:rPr lang="en-US" sz="6400" cap="small" dirty="0" smtClean="0">
                <a:solidFill>
                  <a:srgbClr val="002060"/>
                </a:solidFill>
                <a:latin typeface="Arial" pitchFamily="34" charset="0"/>
                <a:cs typeface="Arial" pitchFamily="34" charset="0"/>
              </a:rPr>
              <a:t>As per ISO 9000:2015)</a:t>
            </a:r>
          </a:p>
          <a:p>
            <a:r>
              <a:rPr lang="en-US" sz="9600" b="1" cap="small" dirty="0" smtClean="0">
                <a:solidFill>
                  <a:srgbClr val="002060"/>
                </a:solidFill>
                <a:latin typeface="Arial" pitchFamily="34" charset="0"/>
                <a:cs typeface="Arial" pitchFamily="34" charset="0"/>
              </a:rPr>
              <a:t>	</a:t>
            </a:r>
            <a:r>
              <a:rPr lang="en-US" sz="8000" b="1" dirty="0" smtClean="0">
                <a:solidFill>
                  <a:srgbClr val="002060"/>
                </a:solidFill>
                <a:latin typeface="Arial" pitchFamily="34" charset="0"/>
                <a:cs typeface="Arial" pitchFamily="34" charset="0"/>
              </a:rPr>
              <a:t>There is enhanced consideration of both incremental and breakthrough improvement</a:t>
            </a:r>
          </a:p>
          <a:p>
            <a:r>
              <a:rPr lang="en-US" sz="8000" b="1" dirty="0" smtClean="0">
                <a:solidFill>
                  <a:srgbClr val="002060"/>
                </a:solidFill>
                <a:latin typeface="Arial" pitchFamily="34" charset="0"/>
                <a:cs typeface="Arial" pitchFamily="34" charset="0"/>
              </a:rPr>
              <a:t>	There is improved use of learning for improvement. There is enhanced drive for innovation.</a:t>
            </a:r>
          </a:p>
          <a:p>
            <a:r>
              <a:rPr lang="en-US" sz="8000" b="1" dirty="0" smtClean="0">
                <a:solidFill>
                  <a:srgbClr val="002060"/>
                </a:solidFill>
                <a:latin typeface="Arial" pitchFamily="34" charset="0"/>
                <a:cs typeface="Arial" pitchFamily="34" charset="0"/>
              </a:rPr>
              <a:t>	It can track, review and audit the planning, implementation, completion and results of improvement projects</a:t>
            </a:r>
          </a:p>
          <a:p>
            <a:r>
              <a:rPr lang="en-US" sz="8000" b="1" dirty="0" smtClean="0">
                <a:solidFill>
                  <a:srgbClr val="002060"/>
                </a:solidFill>
                <a:latin typeface="Arial" pitchFamily="34" charset="0"/>
                <a:cs typeface="Arial" pitchFamily="34" charset="0"/>
              </a:rPr>
              <a:t>•It can integrate improvement consideration into development of new or modified products and services and processes</a:t>
            </a:r>
          </a:p>
          <a:p>
            <a:r>
              <a:rPr lang="en-US" sz="8000" b="1" dirty="0" smtClean="0">
                <a:solidFill>
                  <a:srgbClr val="002060"/>
                </a:solidFill>
                <a:latin typeface="Arial" pitchFamily="34" charset="0"/>
                <a:cs typeface="Arial" pitchFamily="34" charset="0"/>
              </a:rPr>
              <a:t>	It can recognize and acknowledge improvement</a:t>
            </a:r>
            <a:r>
              <a:rPr lang="en-US" sz="9600" b="1" dirty="0" smtClean="0">
                <a:solidFill>
                  <a:srgbClr val="002060"/>
                </a:solidFill>
                <a:latin typeface="Arial" pitchFamily="34" charset="0"/>
                <a:cs typeface="Arial" pitchFamily="34" charset="0"/>
              </a:rPr>
              <a:t>.</a:t>
            </a: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a:t>
            </a:r>
          </a:p>
          <a:p>
            <a:pPr>
              <a:buNone/>
            </a:pPr>
            <a:r>
              <a:rPr lang="en-US" sz="9600" b="1" dirty="0" smtClean="0">
                <a:solidFill>
                  <a:srgbClr val="002060"/>
                </a:solidFill>
                <a:latin typeface="Arial" pitchFamily="34" charset="0"/>
                <a:cs typeface="Arial" pitchFamily="34" charset="0"/>
              </a:rPr>
              <a:t>“Decision making can be a complex process, and it always involves some uncertainty. It often involves multiple types and sources of inputs, as well as their interpretation, which can be subjective. It is important to understand cause-and-effect relationships and potential unintended consequences. Facts, evidence and data analysis lead to greater objectivity and confidence in decision making.” (ISO 9000: 2015)</a:t>
            </a:r>
            <a:endParaRPr lang="el-GR" sz="9600" b="1"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000" b="1" cap="small" dirty="0" smtClean="0">
                <a:solidFill>
                  <a:srgbClr val="002060"/>
                </a:solidFill>
                <a:latin typeface="Arial" pitchFamily="34" charset="0"/>
                <a:cs typeface="Arial" pitchFamily="34" charset="0"/>
              </a:rPr>
              <a:t>Rationale</a:t>
            </a:r>
          </a:p>
          <a:p>
            <a:pPr>
              <a:buNone/>
            </a:pPr>
            <a:r>
              <a:rPr lang="en-US" sz="8000" dirty="0" smtClean="0">
                <a:solidFill>
                  <a:srgbClr val="002060"/>
                </a:solidFill>
                <a:latin typeface="Arial" pitchFamily="34" charset="0"/>
                <a:cs typeface="Arial" pitchFamily="34" charset="0"/>
              </a:rPr>
              <a:t>Evidence includes any data or information that might be used to determine the truth of an assertion, and it could be a quantitative or qualitative data.</a:t>
            </a:r>
          </a:p>
          <a:p>
            <a:pPr>
              <a:buNone/>
            </a:pPr>
            <a:r>
              <a:rPr lang="en-US" sz="8000" dirty="0" smtClean="0">
                <a:solidFill>
                  <a:srgbClr val="002060"/>
                </a:solidFill>
                <a:latin typeface="Arial" pitchFamily="34" charset="0"/>
                <a:cs typeface="Arial" pitchFamily="34" charset="0"/>
              </a:rPr>
              <a:t>Building evidence requires the careful collection of the right data.</a:t>
            </a:r>
          </a:p>
          <a:p>
            <a:pPr>
              <a:buNone/>
            </a:pPr>
            <a:r>
              <a:rPr lang="en-US" sz="8000" dirty="0" smtClean="0">
                <a:solidFill>
                  <a:srgbClr val="002060"/>
                </a:solidFill>
                <a:latin typeface="Arial" pitchFamily="34" charset="0"/>
                <a:cs typeface="Arial" pitchFamily="34" charset="0"/>
              </a:rPr>
              <a:t>The organization should base their decisions on process performance data generated by the management system, includes audit data, customer complaints and nonconformity data as inputs to decision making.  Effective decisions are based on the analysis of data and information. It means that managers make a decision on basis of various measurements (alongside their experience and intuition)</a:t>
            </a: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000" b="1" cap="small" dirty="0" smtClean="0">
                <a:solidFill>
                  <a:srgbClr val="002060"/>
                </a:solidFill>
                <a:latin typeface="Arial" pitchFamily="34" charset="0"/>
                <a:cs typeface="Arial" pitchFamily="34" charset="0"/>
              </a:rPr>
              <a:t>Rationale</a:t>
            </a:r>
          </a:p>
          <a:p>
            <a:pPr>
              <a:buNone/>
            </a:pPr>
            <a:r>
              <a:rPr lang="en-US" sz="3600" dirty="0" smtClean="0"/>
              <a:t> </a:t>
            </a:r>
            <a:r>
              <a:rPr lang="en-US" sz="8000" dirty="0" smtClean="0">
                <a:solidFill>
                  <a:srgbClr val="002060"/>
                </a:solidFill>
                <a:latin typeface="Arial" pitchFamily="34" charset="0"/>
                <a:cs typeface="Arial" pitchFamily="34" charset="0"/>
              </a:rPr>
              <a:t>Evidence includes any data or information that might be used to determine the truth of an assertion, and it could be a quantitative or qualitative data.</a:t>
            </a:r>
          </a:p>
          <a:p>
            <a:pPr>
              <a:buNone/>
            </a:pPr>
            <a:endParaRPr lang="en-US" sz="8000" dirty="0" smtClean="0">
              <a:solidFill>
                <a:srgbClr val="002060"/>
              </a:solidFill>
              <a:latin typeface="Arial" pitchFamily="34" charset="0"/>
              <a:cs typeface="Arial" pitchFamily="34" charset="0"/>
            </a:endParaRPr>
          </a:p>
          <a:p>
            <a:pPr>
              <a:buNone/>
            </a:pPr>
            <a:r>
              <a:rPr lang="en-US" sz="8000" dirty="0" smtClean="0">
                <a:solidFill>
                  <a:srgbClr val="002060"/>
                </a:solidFill>
                <a:latin typeface="Arial" pitchFamily="34" charset="0"/>
                <a:cs typeface="Arial" pitchFamily="34" charset="0"/>
              </a:rPr>
              <a:t>The organizations need to build appropriate IT infrastructure to collect, analyze, present the data and consequently make the most right decision. This includes (a) databases, data warehouses, data marts, etc. to store the data; (b) networks and connections to share the information and to make is accessible; and (c) the software to analyze and share the data. </a:t>
            </a:r>
          </a:p>
          <a:p>
            <a:pPr>
              <a:buNone/>
            </a:pPr>
            <a:r>
              <a:rPr lang="en-US" sz="8000" dirty="0" smtClean="0">
                <a:solidFill>
                  <a:srgbClr val="002060"/>
                </a:solidFill>
                <a:latin typeface="Arial" pitchFamily="34" charset="0"/>
                <a:cs typeface="Arial" pitchFamily="34" charset="0"/>
              </a:rPr>
              <a:t>Always trained employees is a prerequisite.</a:t>
            </a:r>
            <a:endParaRPr lang="el-GR" sz="8000" dirty="0" smtClean="0">
              <a:solidFill>
                <a:srgbClr val="002060"/>
              </a:solidFill>
              <a:latin typeface="Arial" pitchFamily="34" charset="0"/>
              <a:cs typeface="Arial" pitchFamily="34" charset="0"/>
            </a:endParaRPr>
          </a:p>
          <a:p>
            <a:pPr>
              <a:buNone/>
            </a:pPr>
            <a:endParaRPr lang="el-GR" sz="80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9600" b="1" cap="small" dirty="0" smtClean="0">
                <a:solidFill>
                  <a:srgbClr val="002060"/>
                </a:solidFill>
                <a:latin typeface="Arial" pitchFamily="34" charset="0"/>
                <a:cs typeface="Arial" pitchFamily="34" charset="0"/>
              </a:rPr>
              <a:t>Sources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Scientific evidence</a:t>
            </a:r>
            <a:r>
              <a:rPr lang="en-US" sz="9600" dirty="0" smtClean="0">
                <a:solidFill>
                  <a:srgbClr val="002060"/>
                </a:solidFill>
                <a:latin typeface="Arial" pitchFamily="34" charset="0"/>
                <a:cs typeface="Arial" pitchFamily="34" charset="0"/>
              </a:rPr>
              <a:t>: Findings from published scientific research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Organizational evidence</a:t>
            </a:r>
            <a:r>
              <a:rPr lang="en-US" sz="9600" dirty="0" smtClean="0">
                <a:solidFill>
                  <a:srgbClr val="002060"/>
                </a:solidFill>
                <a:latin typeface="Arial" pitchFamily="34" charset="0"/>
                <a:cs typeface="Arial" pitchFamily="34" charset="0"/>
              </a:rPr>
              <a:t>: Data, facts and figures gathered from the organization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Experiential evidence</a:t>
            </a:r>
            <a:r>
              <a:rPr lang="en-US" sz="9600" dirty="0" smtClean="0">
                <a:solidFill>
                  <a:srgbClr val="002060"/>
                </a:solidFill>
                <a:latin typeface="Arial" pitchFamily="34" charset="0"/>
                <a:cs typeface="Arial" pitchFamily="34" charset="0"/>
              </a:rPr>
              <a:t>: The professional experience and judgment of practitioners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Stakeholder evidence:</a:t>
            </a:r>
            <a:r>
              <a:rPr lang="en-US" sz="9600" dirty="0" smtClean="0">
                <a:solidFill>
                  <a:srgbClr val="002060"/>
                </a:solidFill>
                <a:latin typeface="Arial" pitchFamily="34" charset="0"/>
                <a:cs typeface="Arial" pitchFamily="34" charset="0"/>
              </a:rPr>
              <a:t> The values and concerns of people who may be affected by the decision</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400" b="1" cap="small" dirty="0" smtClean="0">
                <a:solidFill>
                  <a:srgbClr val="002060"/>
                </a:solidFill>
                <a:latin typeface="Arial" pitchFamily="34" charset="0"/>
                <a:cs typeface="Arial" pitchFamily="34" charset="0"/>
              </a:rPr>
              <a:t>Typical Actions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1. Determine, measure and monitor key indicators to demonstrate the organization’s performance.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2. Make all data needed available to the relevant people.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3. Ensure that data and information are sufficiently accurate, reliable and secure. Analyze and evaluate data and information using suitable methods.</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4. Ensure people are competent to analyze and evaluate data as needed.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5. Make decisions and take actions based on evidence, balanced with experience and intuition</a:t>
            </a:r>
            <a:endParaRPr lang="el-GR" sz="8400" dirty="0" smtClean="0">
              <a:solidFill>
                <a:srgbClr val="002060"/>
              </a:solidFill>
              <a:latin typeface="Arial" pitchFamily="34" charset="0"/>
              <a:cs typeface="Arial" pitchFamily="34" charset="0"/>
            </a:endParaRPr>
          </a:p>
          <a:p>
            <a:r>
              <a:rPr lang="en-US" sz="8400" b="1" dirty="0" smtClean="0">
                <a:solidFill>
                  <a:srgbClr val="002060"/>
                </a:solidFill>
                <a:latin typeface="Arial" pitchFamily="34" charset="0"/>
                <a:cs typeface="Arial" pitchFamily="34" charset="0"/>
              </a:rPr>
              <a:t> </a:t>
            </a:r>
            <a:endParaRPr lang="el-GR" sz="8400" dirty="0" smtClean="0">
              <a:solidFill>
                <a:srgbClr val="002060"/>
              </a:solidFill>
              <a:latin typeface="Arial" pitchFamily="34" charset="0"/>
              <a:cs typeface="Arial" pitchFamily="34" charset="0"/>
            </a:endParaRPr>
          </a:p>
          <a:p>
            <a:endParaRPr lang="el-GR" sz="8400" dirty="0" smtClean="0">
              <a:solidFill>
                <a:srgbClr val="002060"/>
              </a:solidFill>
              <a:latin typeface="Arial" pitchFamily="34" charset="0"/>
              <a:cs typeface="Arial" pitchFamily="34" charset="0"/>
            </a:endParaRPr>
          </a:p>
          <a:p>
            <a:endParaRPr lang="en-US" sz="8400" b="1" cap="small" dirty="0" smtClean="0">
              <a:solidFill>
                <a:srgbClr val="002060"/>
              </a:solidFill>
              <a:latin typeface="Arial" pitchFamily="34" charset="0"/>
              <a:cs typeface="Arial" pitchFamily="34" charset="0"/>
            </a:endParaRPr>
          </a:p>
          <a:p>
            <a:pPr>
              <a:buNone/>
            </a:pPr>
            <a:r>
              <a:rPr lang="en-US" sz="8400" dirty="0" smtClean="0">
                <a:solidFill>
                  <a:srgbClr val="002060"/>
                </a:solidFill>
                <a:latin typeface="Arial" pitchFamily="34" charset="0"/>
                <a:cs typeface="Arial" pitchFamily="34" charset="0"/>
              </a:rPr>
              <a:t> </a:t>
            </a:r>
            <a:endParaRPr lang="pt-PT" sz="84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Quality management is the basis for growth for all organizations</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Continual change such as technological developments or the increasing competition, impose huge pressure on organizations</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Organizations must  constantly change in order to adapt to their markets as efficiently as possible</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Development of knowledge  is, also, a  prerequisite for the development and evolution of an organization in the market.</a:t>
            </a: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9600" b="1" cap="small" dirty="0" smtClean="0">
                <a:solidFill>
                  <a:srgbClr val="002060"/>
                </a:solidFill>
                <a:latin typeface="Arial" pitchFamily="34" charset="0"/>
                <a:cs typeface="Arial" pitchFamily="34" charset="0"/>
              </a:rPr>
              <a:t>Key Benefits </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 Improved decision-making processes</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Improved assessment of process performance and ability to achieve objectives</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Improved operational effectiveness and efficiency</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Increased ability to review, challenge and change opinions and decisions </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Increased ability to demonstrate the effectiveness of past decision</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n-US" sz="8400" b="1" cap="small" dirty="0" smtClean="0">
              <a:solidFill>
                <a:srgbClr val="002060"/>
              </a:solidFill>
              <a:latin typeface="Arial" pitchFamily="34" charset="0"/>
              <a:cs typeface="Arial" pitchFamily="34" charset="0"/>
            </a:endParaRPr>
          </a:p>
          <a:p>
            <a:pPr>
              <a:buNone/>
            </a:pPr>
            <a:r>
              <a:rPr lang="en-US" sz="8400" dirty="0" smtClean="0">
                <a:solidFill>
                  <a:srgbClr val="002060"/>
                </a:solidFill>
                <a:latin typeface="Arial" pitchFamily="34" charset="0"/>
                <a:cs typeface="Arial" pitchFamily="34" charset="0"/>
              </a:rPr>
              <a:t> </a:t>
            </a:r>
            <a:endParaRPr lang="pt-PT" sz="84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p>
          <a:p>
            <a:pPr>
              <a:buNone/>
            </a:pPr>
            <a:r>
              <a:rPr lang="en-US" sz="8600" dirty="0" smtClean="0">
                <a:solidFill>
                  <a:srgbClr val="002060"/>
                </a:solidFill>
                <a:latin typeface="Arial" pitchFamily="34" charset="0"/>
                <a:cs typeface="Arial" pitchFamily="34" charset="0"/>
              </a:rPr>
              <a:t>Today’s businesses and organizations do not work isolated. Identifying the important relationships you have with interested parties such as the customers and suppliers as well as any other stakeholder – and setting out a plan to interact effectively with them – will lead to sustainable development and ultimate success.</a:t>
            </a:r>
            <a:endParaRPr lang="el-GR" sz="8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E</a:t>
            </a:r>
            <a:r>
              <a:rPr lang="pt-PT" sz="9600" dirty="0" smtClean="0">
                <a:solidFill>
                  <a:srgbClr val="002060"/>
                </a:solidFill>
                <a:latin typeface="Arial" pitchFamily="34" charset="0"/>
                <a:cs typeface="Arial" pitchFamily="34" charset="0"/>
              </a:rPr>
              <a:t>ffective relationships allow business partners to leverage each other’s resources and learn from each other”. </a:t>
            </a:r>
            <a:r>
              <a:rPr lang="pt-PT" sz="8000" i="1" dirty="0" smtClean="0">
                <a:solidFill>
                  <a:srgbClr val="002060"/>
                </a:solidFill>
                <a:latin typeface="Arial" pitchFamily="34" charset="0"/>
                <a:cs typeface="Arial" pitchFamily="34" charset="0"/>
              </a:rPr>
              <a:t>(Chadee et al., 2016; Kale et al., 2000; Mathews, 2006).</a:t>
            </a:r>
            <a:endParaRPr lang="el-GR" sz="8000" b="1" i="1"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 </a:t>
            </a:r>
            <a:r>
              <a:rPr lang="pt-PT" sz="8600" b="1" dirty="0" smtClean="0">
                <a:solidFill>
                  <a:srgbClr val="002060"/>
                </a:solidFill>
                <a:latin typeface="Arial" pitchFamily="34" charset="0"/>
                <a:cs typeface="Arial" pitchFamily="34" charset="0"/>
              </a:rPr>
              <a:t>Rationale</a:t>
            </a:r>
          </a:p>
          <a:p>
            <a:r>
              <a:rPr lang="pt-PT" sz="11200" dirty="0" smtClean="0">
                <a:solidFill>
                  <a:srgbClr val="002060"/>
                </a:solidFill>
                <a:latin typeface="Arial" pitchFamily="34" charset="0"/>
                <a:cs typeface="Arial" pitchFamily="34" charset="0"/>
              </a:rPr>
              <a:t>“Interested parties influence the performance of an organization.</a:t>
            </a:r>
            <a:endParaRPr lang="el-GR" sz="11200" b="1"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Sustained success is more likely to be achieved when the organization manages relationships with all of its interested parties to optimize their impact on its performance. Relationship management with its supplier and partner networks is of particular importance”. </a:t>
            </a:r>
            <a:r>
              <a:rPr lang="pt-PT" sz="8000" dirty="0" smtClean="0">
                <a:solidFill>
                  <a:srgbClr val="002060"/>
                </a:solidFill>
                <a:latin typeface="Arial" pitchFamily="34" charset="0"/>
                <a:cs typeface="Arial" pitchFamily="34" charset="0"/>
              </a:rPr>
              <a:t>(ISO Org. 2015)</a:t>
            </a:r>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8000" b="1" cap="small" dirty="0" smtClean="0">
                <a:solidFill>
                  <a:srgbClr val="002060"/>
                </a:solidFill>
                <a:latin typeface="Arial" pitchFamily="34" charset="0"/>
                <a:cs typeface="Arial" pitchFamily="34" charset="0"/>
              </a:rPr>
              <a:t>- </a:t>
            </a:r>
            <a:r>
              <a:rPr lang="en-US" sz="8000" b="1" cap="small" dirty="0" smtClean="0">
                <a:solidFill>
                  <a:srgbClr val="002060"/>
                </a:solidFill>
                <a:latin typeface="Arial" pitchFamily="34" charset="0"/>
                <a:cs typeface="Arial" pitchFamily="34" charset="0"/>
              </a:rPr>
              <a:t>Sources</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Organizational evidence</a:t>
            </a:r>
            <a:r>
              <a:rPr lang="en-US" sz="8000" dirty="0" smtClean="0">
                <a:solidFill>
                  <a:srgbClr val="002060"/>
                </a:solidFill>
                <a:latin typeface="Arial" pitchFamily="34" charset="0"/>
                <a:cs typeface="Arial" pitchFamily="34" charset="0"/>
              </a:rPr>
              <a:t>: Technical Reports, Data, facts measurements and figures gathered from the organization and the feedback gained by customers and collaborators </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Scientific evidence</a:t>
            </a:r>
            <a:r>
              <a:rPr lang="en-US" sz="8000" dirty="0" smtClean="0">
                <a:solidFill>
                  <a:srgbClr val="002060"/>
                </a:solidFill>
                <a:latin typeface="Arial" pitchFamily="34" charset="0"/>
                <a:cs typeface="Arial" pitchFamily="34" charset="0"/>
              </a:rPr>
              <a:t>: Findings from published scientific research regarding organizational improvement and performance</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Experiential evidence</a:t>
            </a:r>
            <a:r>
              <a:rPr lang="en-US" sz="8000" dirty="0" smtClean="0">
                <a:solidFill>
                  <a:srgbClr val="002060"/>
                </a:solidFill>
                <a:latin typeface="Arial" pitchFamily="34" charset="0"/>
                <a:cs typeface="Arial" pitchFamily="34" charset="0"/>
              </a:rPr>
              <a:t>: The professional experience and judgment of top management, managers and employees</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Stakeholder evidence:</a:t>
            </a:r>
            <a:r>
              <a:rPr lang="en-US" sz="8000" dirty="0" smtClean="0">
                <a:solidFill>
                  <a:srgbClr val="002060"/>
                </a:solidFill>
                <a:latin typeface="Arial" pitchFamily="34" charset="0"/>
                <a:cs typeface="Arial" pitchFamily="34" charset="0"/>
              </a:rPr>
              <a:t> The values, concerns and feedback of people who interact with the organization</a:t>
            </a:r>
            <a:endParaRPr lang="el-GR" sz="8000" dirty="0" smtClean="0">
              <a:solidFill>
                <a:srgbClr val="002060"/>
              </a:solidFill>
              <a:latin typeface="Arial" pitchFamily="34" charset="0"/>
              <a:cs typeface="Arial" pitchFamily="34" charset="0"/>
            </a:endParaRPr>
          </a:p>
          <a:p>
            <a:r>
              <a:rPr lang="en-US" sz="8000" dirty="0" smtClean="0">
                <a:solidFill>
                  <a:srgbClr val="002060"/>
                </a:solidFill>
                <a:latin typeface="Arial" pitchFamily="34" charset="0"/>
                <a:cs typeface="Arial" pitchFamily="34" charset="0"/>
              </a:rPr>
              <a:t> </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Determine relevant interested parties (such as suppliers, partners, customers, investors, employees, and society as a whole) and their relationship with the organization.</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 Determine and prioritize interested party relationships that need to be managed.</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Establish relationships that balance short-term gains with long-term considerations.</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Pool and share information, expertise and resources with relevant interested parties.</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Measure performance and provide performance feedback to interested parties, as appropriate, to enhance improvement initiatives.</a:t>
            </a:r>
            <a:endParaRPr lang="el-GR" sz="112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 Establish collaborative development and improvement activities with suppliers, partners and other interested parties.</a:t>
            </a:r>
            <a:endParaRPr lang="el-GR" sz="112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•Encourage and recognize improvements and achievements by suppliers and partners.</a:t>
            </a:r>
            <a:endParaRPr lang="el-GR" sz="11200" dirty="0" smtClean="0">
              <a:solidFill>
                <a:srgbClr val="002060"/>
              </a:solidFill>
              <a:latin typeface="Arial" pitchFamily="34" charset="0"/>
              <a:cs typeface="Arial" pitchFamily="34" charset="0"/>
            </a:endParaRPr>
          </a:p>
          <a:p>
            <a:endParaRPr lang="el-GR" sz="112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8000" b="1" cap="small" dirty="0" smtClean="0">
                <a:solidFill>
                  <a:srgbClr val="002060"/>
                </a:solidFill>
                <a:latin typeface="Arial" pitchFamily="34" charset="0"/>
                <a:cs typeface="Arial" pitchFamily="34" charset="0"/>
              </a:rPr>
              <a:t>Key Benefits </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 Enhanced performance of the organization and its interested parties through responding to the opportunities and constraints related to each interested party</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Common understanding of goals and values among interested parties</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Increased capability to create value for interested parties by sharing resources and competence and managing quality-related risks</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A well-managed supply chain that provides a stable flow of goods and services</a:t>
            </a:r>
            <a:endParaRPr lang="el-GR" sz="8000" dirty="0" smtClean="0">
              <a:solidFill>
                <a:srgbClr val="002060"/>
              </a:solidFill>
              <a:latin typeface="Arial" pitchFamily="34" charset="0"/>
              <a:cs typeface="Arial" pitchFamily="34" charset="0"/>
            </a:endParaRPr>
          </a:p>
          <a:p>
            <a:pPr>
              <a:buNone/>
            </a:pPr>
            <a:r>
              <a:rPr lang="pt-PT" sz="8000" dirty="0" smtClean="0">
                <a:solidFill>
                  <a:srgbClr val="002060"/>
                </a:solidFill>
                <a:latin typeface="Arial" pitchFamily="34" charset="0"/>
                <a:cs typeface="Arial" pitchFamily="34" charset="0"/>
              </a:rPr>
              <a:t> </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40000" lnSpcReduction="20000"/>
          </a:bodyPr>
          <a:lstStyle/>
          <a:p>
            <a:pPr marL="0" lvl="0" indent="0" algn="just" fontAlgn="base">
              <a:spcBef>
                <a:spcPct val="0"/>
              </a:spcBef>
              <a:spcAft>
                <a:spcPct val="0"/>
              </a:spcAft>
              <a:buNone/>
            </a:pPr>
            <a:r>
              <a:rPr lang="en-US" sz="7000" b="1" dirty="0">
                <a:solidFill>
                  <a:srgbClr val="002060"/>
                </a:solidFill>
                <a:latin typeface="Arial" pitchFamily="34" charset="0"/>
                <a:ea typeface="Segoe UI" pitchFamily="34" charset="0"/>
                <a:cs typeface="Arial" pitchFamily="34" charset="0"/>
              </a:rPr>
              <a:t>Plan – Do – Check – Act </a:t>
            </a:r>
            <a:r>
              <a:rPr lang="en-US" sz="7000" b="1" dirty="0" smtClean="0">
                <a:solidFill>
                  <a:srgbClr val="002060"/>
                </a:solidFill>
                <a:latin typeface="Arial" pitchFamily="34" charset="0"/>
                <a:ea typeface="Segoe UI" pitchFamily="34" charset="0"/>
                <a:cs typeface="Arial" pitchFamily="34" charset="0"/>
              </a:rPr>
              <a:t>cycle</a:t>
            </a:r>
          </a:p>
          <a:p>
            <a:pPr marL="0" lvl="0" indent="0" algn="just" fontAlgn="base">
              <a:spcBef>
                <a:spcPct val="0"/>
              </a:spcBef>
              <a:spcAft>
                <a:spcPct val="0"/>
              </a:spcAft>
              <a:buNone/>
            </a:pPr>
            <a:endParaRPr lang="el-GR" sz="7000" dirty="0">
              <a:solidFill>
                <a:prstClr val="black"/>
              </a:solidFill>
              <a:latin typeface="Arial" pitchFamily="34" charset="0"/>
              <a:cs typeface="Arial" pitchFamily="34" charset="0"/>
            </a:endParaRPr>
          </a:p>
          <a:p>
            <a:pPr marL="0" lvl="0" indent="0" algn="just" eaLnBrk="0" fontAlgn="base" hangingPunct="0">
              <a:spcBef>
                <a:spcPct val="0"/>
              </a:spcBef>
              <a:spcAft>
                <a:spcPct val="0"/>
              </a:spcAft>
              <a:buNone/>
            </a:pPr>
            <a:r>
              <a:rPr lang="en-US" sz="7000" dirty="0">
                <a:solidFill>
                  <a:srgbClr val="002060"/>
                </a:solidFill>
                <a:latin typeface="Arial" pitchFamily="34" charset="0"/>
                <a:ea typeface="Segoe UI" pitchFamily="34" charset="0"/>
                <a:cs typeface="Arial" pitchFamily="34" charset="0"/>
              </a:rPr>
              <a:t>The clauses and requirements of the standard are all based on the Plan – Do – Check – Act</a:t>
            </a:r>
            <a:r>
              <a:rPr lang="en-US" sz="7000" dirty="0">
                <a:solidFill>
                  <a:prstClr val="black"/>
                </a:solidFill>
                <a:latin typeface="Arial" pitchFamily="34" charset="0"/>
                <a:cs typeface="Arial" pitchFamily="34" charset="0"/>
              </a:rPr>
              <a:t> </a:t>
            </a:r>
            <a:r>
              <a:rPr lang="en-US" sz="7000" dirty="0">
                <a:solidFill>
                  <a:srgbClr val="002060"/>
                </a:solidFill>
                <a:latin typeface="Arial" pitchFamily="34" charset="0"/>
                <a:ea typeface="Segoe UI" pitchFamily="34" charset="0"/>
                <a:cs typeface="Arial" pitchFamily="34" charset="0"/>
              </a:rPr>
              <a:t>(PDCA) cycle. PDCA is integral and operates at the process level and at an overall system level.</a:t>
            </a:r>
          </a:p>
          <a:p>
            <a:pPr marL="0" lvl="0" indent="0" algn="just" eaLnBrk="0" fontAlgn="base" hangingPunct="0">
              <a:spcBef>
                <a:spcPct val="0"/>
              </a:spcBef>
              <a:spcAft>
                <a:spcPct val="0"/>
              </a:spcAft>
              <a:buNone/>
            </a:pPr>
            <a:endParaRPr lang="en-US" sz="5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24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a:lnSpc>
                <a:spcPct val="115000"/>
              </a:lnSpc>
              <a:spcBef>
                <a:spcPts val="600"/>
              </a:spcBef>
              <a:spcAft>
                <a:spcPts val="1000"/>
              </a:spcAft>
            </a:pPr>
            <a:endParaRPr lang="en-US" b="1" u="sng"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val="2329350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marL="342900" lvl="1" indent="-342900">
              <a:buFont typeface="Wingdings" pitchFamily="2" charset="2"/>
              <a:buChar char="q"/>
              <a:defRPr/>
            </a:pPr>
            <a:r>
              <a:rPr lang="en-US" sz="2400" dirty="0" smtClean="0">
                <a:solidFill>
                  <a:schemeClr val="accent1">
                    <a:lumMod val="75000"/>
                  </a:schemeClr>
                </a:solidFill>
              </a:rPr>
              <a:t>INTEGRATION OF THE IMPROVEMENT CYCLE &amp; RISK</a:t>
            </a:r>
            <a:r>
              <a:rPr lang="el-GR" sz="2400" dirty="0" smtClean="0">
                <a:solidFill>
                  <a:schemeClr val="accent1">
                    <a:lumMod val="75000"/>
                  </a:schemeClr>
                </a:solidFill>
              </a:rPr>
              <a:t> </a:t>
            </a:r>
            <a:r>
              <a:rPr lang="en-US" sz="2400" dirty="0" smtClean="0">
                <a:solidFill>
                  <a:schemeClr val="accent1">
                    <a:lumMod val="75000"/>
                  </a:schemeClr>
                </a:solidFill>
              </a:rPr>
              <a:t>THROUGH THE PROCESS APPROACH</a:t>
            </a: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23136" y="2348880"/>
            <a:ext cx="8073018" cy="1992853"/>
          </a:xfrm>
          <a:prstGeom prst="rect">
            <a:avLst/>
          </a:prstGeom>
          <a:noFill/>
        </p:spPr>
        <p:txBody>
          <a:bodyPr wrap="square" rtlCol="0">
            <a:spAutoFit/>
          </a:bodyPr>
          <a:lstStyle/>
          <a:p>
            <a:pPr>
              <a:spcBef>
                <a:spcPts val="600"/>
              </a:spcBef>
              <a:spcAft>
                <a:spcPts val="300"/>
              </a:spcAft>
            </a:pPr>
            <a:r>
              <a:rPr lang="en-US" sz="1600" b="1" u="sng" dirty="0" smtClean="0">
                <a:solidFill>
                  <a:srgbClr val="C00000"/>
                </a:solidFill>
                <a:latin typeface="Tahoma" panose="020B0604030504040204" pitchFamily="34" charset="0"/>
                <a:ea typeface="Tahoma" panose="020B0604030504040204" pitchFamily="34" charset="0"/>
                <a:cs typeface="Tahoma" panose="020B0604030504040204" pitchFamily="34" charset="0"/>
              </a:rPr>
              <a:t>Improvement cycle Plan-Do-Check-Act</a:t>
            </a:r>
          </a:p>
          <a:p>
            <a:pPr marL="285750" indent="-285750">
              <a:spcBef>
                <a:spcPts val="600"/>
              </a:spcBef>
              <a:buFont typeface="Wingdings" panose="05000000000000000000" pitchFamily="2" charset="2"/>
              <a:buChar char="ü"/>
            </a:pPr>
            <a: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Plan</a:t>
            </a:r>
            <a:r>
              <a:rPr lang="el-GR" sz="1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Set the targets of the system and its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processes</a:t>
            </a:r>
            <a:endPar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Do</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Implement the plans</a:t>
            </a: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Check</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Monitor and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measure the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processes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where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applicable)</a:t>
            </a:r>
            <a:endPar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Act</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Take action on performance improvement</a:t>
            </a:r>
          </a:p>
          <a:p>
            <a:pPr marL="285750" indent="-285750">
              <a:spcBef>
                <a:spcPts val="600"/>
              </a:spcBef>
              <a:buFont typeface="Wingdings" panose="05000000000000000000" pitchFamily="2" charset="2"/>
              <a:buChar char="ü"/>
            </a:pPr>
            <a:endParaRPr lang="el-GR"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680" y="3999631"/>
            <a:ext cx="45148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4209086"/>
            <a:ext cx="2520279" cy="174019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04036" y="3699583"/>
            <a:ext cx="1888659" cy="523220"/>
          </a:xfrm>
          <a:prstGeom prst="rect">
            <a:avLst/>
          </a:prstGeom>
        </p:spPr>
        <p:txBody>
          <a:bodyPr wrap="none">
            <a:spAutoFit/>
          </a:bodyPr>
          <a:lstStyle/>
          <a:p>
            <a:r>
              <a:rPr lang="el-GR" sz="2800" dirty="0">
                <a:solidFill>
                  <a:prstClr val="black"/>
                </a:solidFill>
                <a:latin typeface="Arial" panose="020B0604020202020204" pitchFamily="34" charset="0"/>
                <a:cs typeface="Arial" panose="020B0604020202020204" pitchFamily="34" charset="0"/>
              </a:rPr>
              <a:t>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Risk implementation</a:t>
            </a:r>
            <a:endParaRPr lang="el-GR"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8132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403648" y="2492896"/>
            <a:ext cx="5867400" cy="3168352"/>
          </a:xfrm>
        </p:spPr>
      </p:pic>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827584" y="1988840"/>
            <a:ext cx="72617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4F81BD">
                    <a:lumMod val="75000"/>
                  </a:srgbClr>
                </a:solidFill>
              </a:rPr>
              <a:t>CONTENTS TABLE OF STANDARD EN ISO 9001:2018</a:t>
            </a:r>
            <a:endParaRPr lang="en-GB" dirty="0">
              <a:solidFill>
                <a:prstClr val="black"/>
              </a:solidFill>
            </a:endParaRPr>
          </a:p>
        </p:txBody>
      </p:sp>
    </p:spTree>
    <p:extLst>
      <p:ext uri="{BB962C8B-B14F-4D97-AF65-F5344CB8AC3E}">
        <p14:creationId xmlns:p14="http://schemas.microsoft.com/office/powerpoint/2010/main" val="109841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92500"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QMS are not  just about a reaction to short-term crisis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A QMS is always a long-term process. QMS is part of over-all business.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For this reason, a properly functioning quality management creates the necessary structure for continuous growth in order to enhance customer satisfaction and thus success in the market.</a:t>
            </a:r>
          </a:p>
          <a:p>
            <a:pPr lvl="0">
              <a:lnSpc>
                <a:spcPct val="115000"/>
              </a:lnSpc>
              <a:spcBef>
                <a:spcPts val="600"/>
              </a:spcBef>
              <a:spcAft>
                <a:spcPts val="1000"/>
              </a:spcAft>
              <a:buNone/>
            </a:pPr>
            <a:endParaRPr lang="el-GR" sz="2400" dirty="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4337" name="Picture 1"/>
          <p:cNvPicPr>
            <a:picLocks noChangeAspect="1" noChangeArrowheads="1"/>
          </p:cNvPicPr>
          <p:nvPr/>
        </p:nvPicPr>
        <p:blipFill>
          <a:blip r:embed="rId7" cstate="print"/>
          <a:srcRect/>
          <a:stretch>
            <a:fillRect/>
          </a:stretch>
        </p:blipFill>
        <p:spPr bwMode="auto">
          <a:xfrm>
            <a:off x="1233488" y="1428736"/>
            <a:ext cx="6677025" cy="4429138"/>
          </a:xfrm>
          <a:prstGeom prst="rect">
            <a:avLst/>
          </a:prstGeom>
          <a:noFill/>
          <a:ln w="9525">
            <a:noFill/>
            <a:miter lim="800000"/>
            <a:headEnd/>
            <a:tailEnd/>
          </a:ln>
          <a:effectLst/>
        </p:spPr>
      </p:pic>
    </p:spTree>
    <p:extLst>
      <p:ext uri="{BB962C8B-B14F-4D97-AF65-F5344CB8AC3E}">
        <p14:creationId xmlns:p14="http://schemas.microsoft.com/office/powerpoint/2010/main" val="5157626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484784"/>
            <a:ext cx="8229600" cy="3960440"/>
          </a:xfrm>
        </p:spPr>
        <p:txBody>
          <a:bodyPr>
            <a:normAutofit/>
          </a:bodyPr>
          <a:lstStyle/>
          <a:p>
            <a:pPr marL="342900" lvl="1" indent="-342900">
              <a:buFont typeface="Wingdings" pitchFamily="2" charset="2"/>
              <a:buChar char="q"/>
              <a:defRPr/>
            </a:pPr>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4</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ORGANIZATIONAL CONTEXT</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defines and takes into account all external and internal parameters</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Needs </a:t>
            </a:r>
            <a:r>
              <a:rPr lang="en-US" sz="1600" dirty="0">
                <a:cs typeface="Times New Roman" pitchFamily="18" charset="0"/>
              </a:rPr>
              <a:t>and expectations of relevant interested </a:t>
            </a:r>
            <a:r>
              <a:rPr lang="en-US" sz="1600" dirty="0" smtClean="0">
                <a:cs typeface="Times New Roman" pitchFamily="18" charset="0"/>
              </a:rPr>
              <a:t>parties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Definition </a:t>
            </a:r>
            <a:r>
              <a:rPr lang="en-US" sz="1600" dirty="0">
                <a:cs typeface="Times New Roman" pitchFamily="18" charset="0"/>
              </a:rPr>
              <a:t>of the field of the</a:t>
            </a:r>
            <a:r>
              <a:rPr lang="el-GR" sz="1600" dirty="0">
                <a:cs typeface="Times New Roman" pitchFamily="18" charset="0"/>
              </a:rPr>
              <a:t> </a:t>
            </a:r>
            <a:r>
              <a:rPr lang="en-US" sz="1600" dirty="0">
                <a:cs typeface="Times New Roman" pitchFamily="18" charset="0"/>
              </a:rPr>
              <a:t>QMS and its processes)</a:t>
            </a:r>
          </a:p>
          <a:p>
            <a:pPr marL="0" lvl="1" indent="0" algn="just">
              <a:buNone/>
              <a:defRPr/>
            </a:pPr>
            <a:endParaRPr lang="el-GR" sz="1600" i="1" dirty="0">
              <a:solidFill>
                <a:srgbClr val="C00000"/>
              </a:solidFill>
              <a:cs typeface="Times New Roman" pitchFamily="18" charset="0"/>
            </a:endParaRPr>
          </a:p>
          <a:p>
            <a:pPr marL="0" lvl="1" indent="0" algn="just">
              <a:buNone/>
              <a:defRPr/>
            </a:pPr>
            <a:r>
              <a:rPr lang="en-US" sz="1600" i="1" dirty="0" smtClean="0">
                <a:solidFill>
                  <a:srgbClr val="C00000"/>
                </a:solidFill>
                <a:cs typeface="Times New Roman" pitchFamily="18" charset="0"/>
              </a:rPr>
              <a:t>The QMS implementation field should be documented in writing.</a:t>
            </a:r>
            <a:endParaRPr lang="el-GR" sz="1600" i="1" dirty="0">
              <a:solidFill>
                <a:srgbClr val="C00000"/>
              </a:solidFill>
              <a:cs typeface="Times New Roman" pitchFamily="18" charset="0"/>
            </a:endParaRPr>
          </a:p>
          <a:p>
            <a:pPr marL="342900" lvl="1" indent="-342900">
              <a:buFont typeface="Wingdings" pitchFamily="2" charset="2"/>
              <a:buChar char="q"/>
              <a:defRPr/>
            </a:pPr>
            <a:r>
              <a:rPr lang="en-US" sz="1600" dirty="0" smtClean="0">
                <a:cs typeface="Times New Roman" pitchFamily="18" charset="0"/>
              </a:rPr>
              <a:t>QMS processes should:</a:t>
            </a:r>
            <a:endParaRPr lang="el-GR" sz="1600" dirty="0">
              <a:cs typeface="Times New Roman" pitchFamily="18" charset="0"/>
            </a:endParaRPr>
          </a:p>
          <a:p>
            <a:pPr marL="742950" lvl="2" indent="-342900">
              <a:buFont typeface="Wingdings" panose="05000000000000000000" pitchFamily="2" charset="2"/>
              <a:buChar char="ü"/>
              <a:defRPr/>
            </a:pPr>
            <a:r>
              <a:rPr lang="en-US" sz="1600" dirty="0">
                <a:cs typeface="Times New Roman" pitchFamily="18" charset="0"/>
              </a:rPr>
              <a:t>b</a:t>
            </a:r>
            <a:r>
              <a:rPr lang="en-US" sz="1600" dirty="0" smtClean="0">
                <a:cs typeface="Times New Roman" pitchFamily="18" charset="0"/>
              </a:rPr>
              <a:t>e defined</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interact</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a:cs typeface="Times New Roman" pitchFamily="18" charset="0"/>
              </a:rPr>
              <a:t>h</a:t>
            </a:r>
            <a:r>
              <a:rPr lang="en-US" sz="1600" dirty="0" smtClean="0">
                <a:cs typeface="Times New Roman" pitchFamily="18" charset="0"/>
              </a:rPr>
              <a:t>ave defined input</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Have expected output.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320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00400"/>
          </a:xfrm>
        </p:spPr>
        <p:txBody>
          <a:bodyPr>
            <a:normAutofit fontScale="85000" lnSpcReduction="20000"/>
          </a:bodyPr>
          <a:lstStyle/>
          <a:p>
            <a:pPr marL="342900" lvl="1" indent="-342900">
              <a:buFont typeface="Wingdings" pitchFamily="2" charset="2"/>
              <a:buChar char="q"/>
              <a:defRPr/>
            </a:pPr>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5</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LEADERSHIP</a:t>
            </a:r>
            <a:r>
              <a:rPr lang="el-GR" dirty="0">
                <a:solidFill>
                  <a:schemeClr val="accent1">
                    <a:lumMod val="75000"/>
                  </a:schemeClr>
                </a:solidFill>
                <a:latin typeface="Arial" charset="0"/>
              </a:rPr>
              <a:t/>
            </a:r>
            <a:br>
              <a:rPr lang="el-GR" dirty="0">
                <a:solidFill>
                  <a:schemeClr val="accent1">
                    <a:lumMod val="75000"/>
                  </a:schemeClr>
                </a:solidFill>
                <a:latin typeface="Arial" charset="0"/>
              </a:rPr>
            </a:br>
            <a:endParaRPr lang="en-US" dirty="0">
              <a:solidFill>
                <a:schemeClr val="accent1">
                  <a:lumMod val="75000"/>
                </a:schemeClr>
              </a:solidFill>
              <a:latin typeface="Arial" charset="0"/>
            </a:endParaRPr>
          </a:p>
          <a:p>
            <a:pPr marL="0" lvl="1" indent="0" algn="just">
              <a:buNone/>
              <a:defRPr/>
            </a:pPr>
            <a:r>
              <a:rPr lang="en-US" sz="1900" b="1" i="1" dirty="0" smtClean="0">
                <a:solidFill>
                  <a:srgbClr val="C00000"/>
                </a:solidFill>
                <a:cs typeface="Times New Roman" pitchFamily="18" charset="0"/>
              </a:rPr>
              <a:t>Senior Management has the responsibility  of committing</a:t>
            </a:r>
          </a:p>
          <a:p>
            <a:pPr marL="342900" lvl="1" indent="-342900" algn="just">
              <a:buFont typeface="Wingdings" pitchFamily="2" charset="2"/>
              <a:buChar char="q"/>
              <a:defRPr/>
            </a:pPr>
            <a:r>
              <a:rPr lang="en-US" sz="1900" dirty="0" smtClean="0">
                <a:cs typeface="Times New Roman" pitchFamily="18" charset="0"/>
              </a:rPr>
              <a:t>In terms of the QMS</a:t>
            </a:r>
            <a:endParaRPr lang="el-GR" sz="1900" dirty="0">
              <a:cs typeface="Times New Roman" pitchFamily="18" charset="0"/>
            </a:endParaRPr>
          </a:p>
          <a:p>
            <a:pPr marL="342900" lvl="1" indent="-342900" algn="just">
              <a:buFont typeface="Wingdings" pitchFamily="2" charset="2"/>
              <a:buChar char="q"/>
              <a:defRPr/>
            </a:pPr>
            <a:r>
              <a:rPr lang="en-US" sz="1900" dirty="0">
                <a:cs typeface="Times New Roman" pitchFamily="18" charset="0"/>
              </a:rPr>
              <a:t>In terms of the </a:t>
            </a:r>
            <a:r>
              <a:rPr lang="en-US" sz="1900" dirty="0" smtClean="0">
                <a:cs typeface="Times New Roman" pitchFamily="18" charset="0"/>
              </a:rPr>
              <a:t>personnel</a:t>
            </a:r>
          </a:p>
          <a:p>
            <a:pPr marL="342900" lvl="1" indent="-342900" algn="just">
              <a:buFont typeface="Wingdings" pitchFamily="2" charset="2"/>
              <a:buChar char="q"/>
              <a:defRPr/>
            </a:pPr>
            <a:r>
              <a:rPr lang="en-US" sz="1900" dirty="0">
                <a:cs typeface="Times New Roman" pitchFamily="18" charset="0"/>
              </a:rPr>
              <a:t>In terms of </a:t>
            </a:r>
            <a:r>
              <a:rPr lang="en-US" sz="1900" dirty="0" smtClean="0">
                <a:cs typeface="Times New Roman" pitchFamily="18" charset="0"/>
              </a:rPr>
              <a:t>the customer</a:t>
            </a:r>
            <a:endParaRPr lang="en-US" sz="1900" b="1" i="1" u="sng" dirty="0">
              <a:latin typeface="Arial" panose="020B0604020202020204" pitchFamily="34" charset="0"/>
              <a:cs typeface="Arial" panose="020B0604020202020204" pitchFamily="34" charset="0"/>
            </a:endParaRPr>
          </a:p>
          <a:p>
            <a:endParaRPr lang="en-US" sz="1900" b="1" i="1" u="sng" dirty="0">
              <a:latin typeface="Arial" panose="020B0604020202020204" pitchFamily="34" charset="0"/>
              <a:cs typeface="Arial" panose="020B0604020202020204" pitchFamily="34" charset="0"/>
            </a:endParaRPr>
          </a:p>
          <a:p>
            <a:endParaRPr lang="en-US" sz="1900" b="1" i="1" u="sng" dirty="0">
              <a:latin typeface="Arial" panose="020B0604020202020204" pitchFamily="34" charset="0"/>
              <a:cs typeface="Arial" panose="020B0604020202020204" pitchFamily="34" charset="0"/>
            </a:endParaRPr>
          </a:p>
          <a:p>
            <a:endParaRPr lang="el-GR" sz="1900" b="1" i="1" u="sng" dirty="0">
              <a:latin typeface="Arial" panose="020B0604020202020204" pitchFamily="34" charset="0"/>
              <a:cs typeface="Arial" panose="020B0604020202020204" pitchFamily="34" charset="0"/>
            </a:endParaRPr>
          </a:p>
          <a:p>
            <a:pPr marL="0" indent="0" algn="just">
              <a:spcBef>
                <a:spcPts val="0"/>
              </a:spcBef>
              <a:buNone/>
            </a:pPr>
            <a:endParaRPr lang="en-US" sz="1900" b="1" i="1" dirty="0" smtClean="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endParaRPr lang="en-US" sz="1900" b="1" i="1" dirty="0" smtClean="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endParaRPr lang="en-US" sz="1900" b="1" i="1" dirty="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r>
              <a:rPr lang="en-US" sz="1900" b="1" i="1" dirty="0" smtClean="0">
                <a:solidFill>
                  <a:schemeClr val="bg2">
                    <a:lumMod val="50000"/>
                  </a:schemeClr>
                </a:solidFill>
                <a:latin typeface="Arial" panose="020B0604020202020204" pitchFamily="34" charset="0"/>
                <a:cs typeface="Arial" panose="020B0604020202020204" pitchFamily="34" charset="0"/>
              </a:rPr>
              <a:t>The communication of the Quality Policy as documented written information is a requirement, especially its dissemination to all interested parties.</a:t>
            </a:r>
            <a:endParaRPr lang="el-GR" sz="1900" b="1" i="1" dirty="0">
              <a:solidFill>
                <a:schemeClr val="bg2">
                  <a:lumMod val="50000"/>
                </a:schemeClr>
              </a:solidFill>
              <a:latin typeface="Arial" panose="020B0604020202020204" pitchFamily="34" charset="0"/>
              <a:cs typeface="Arial" panose="020B0604020202020204" pitchFamily="34"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C:\Users\User\Documents\POPIDOCS\ΕΡΓΑ\ΕΥΔΑΠ 2017\Eκπαίδευση ISO\images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2492896"/>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11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960440"/>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6</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PLANNING</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In the context of risk management, the </a:t>
            </a:r>
            <a:r>
              <a:rPr lang="en-US" sz="1600" dirty="0" err="1" smtClean="0">
                <a:cs typeface="Times New Roman" pitchFamily="18" charset="0"/>
              </a:rPr>
              <a:t>Organisation</a:t>
            </a:r>
            <a:r>
              <a:rPr lang="en-US" sz="1600" dirty="0" smtClean="0">
                <a:cs typeface="Times New Roman" pitchFamily="18" charset="0"/>
              </a:rPr>
              <a:t> should be able to identify the positive results of a risk </a:t>
            </a:r>
            <a:r>
              <a:rPr lang="el-GR" sz="1600" dirty="0">
                <a:cs typeface="Times New Roman" pitchFamily="18" charset="0"/>
              </a:rPr>
              <a:t>(</a:t>
            </a:r>
            <a:r>
              <a:rPr lang="en-US" sz="1600" dirty="0">
                <a:cs typeface="Times New Roman" pitchFamily="18" charset="0"/>
              </a:rPr>
              <a:t>opportunities</a:t>
            </a:r>
            <a:r>
              <a:rPr lang="el-GR" sz="1600" dirty="0">
                <a:cs typeface="Times New Roman" pitchFamily="18" charset="0"/>
              </a:rPr>
              <a:t>)</a:t>
            </a:r>
            <a:r>
              <a:rPr lang="el-GR" sz="1600" dirty="0" smtClean="0">
                <a:cs typeface="Times New Roman" pitchFamily="18" charset="0"/>
              </a:rPr>
              <a:t>  </a:t>
            </a:r>
            <a:r>
              <a:rPr lang="en-US" sz="1600" dirty="0" smtClean="0">
                <a:cs typeface="Times New Roman" pitchFamily="18" charset="0"/>
              </a:rPr>
              <a:t>and the negative results </a:t>
            </a:r>
            <a:r>
              <a:rPr lang="el-GR" sz="1600" dirty="0" smtClean="0">
                <a:cs typeface="Times New Roman" pitchFamily="18" charset="0"/>
              </a:rPr>
              <a:t>(</a:t>
            </a:r>
            <a:r>
              <a:rPr lang="en-US" sz="1600" dirty="0">
                <a:cs typeface="Times New Roman" pitchFamily="18" charset="0"/>
              </a:rPr>
              <a:t>threats</a:t>
            </a:r>
            <a:r>
              <a:rPr lang="el-GR" sz="1600" dirty="0">
                <a:cs typeface="Times New Roman" pitchFamily="18" charset="0"/>
              </a:rPr>
              <a:t>). </a:t>
            </a:r>
            <a:endParaRPr lang="el-GR" dirty="0"/>
          </a:p>
          <a:p>
            <a:pPr marL="342900" lvl="1" indent="-342900" algn="just">
              <a:lnSpc>
                <a:spcPct val="110000"/>
              </a:lnSpc>
              <a:spcAft>
                <a:spcPts val="1000"/>
              </a:spcAft>
              <a:buClr>
                <a:schemeClr val="accent1"/>
              </a:buClr>
              <a:buSzPct val="65000"/>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should incorporate and implement actions for mitigating threats and exploiting opportunities within the processes of the QMS and evaluate their effectiveness</a:t>
            </a:r>
            <a:endParaRPr lang="en-US" sz="1600" dirty="0">
              <a:cs typeface="Times New Roman" pitchFamily="18" charset="0"/>
            </a:endParaRPr>
          </a:p>
          <a:p>
            <a:pPr marL="342900" lvl="1" indent="-342900" algn="just">
              <a:lnSpc>
                <a:spcPct val="110000"/>
              </a:lnSpc>
              <a:buClr>
                <a:schemeClr val="accent1"/>
              </a:buClr>
              <a:buSzPct val="65000"/>
              <a:buFont typeface="Wingdings" pitchFamily="2" charset="2"/>
              <a:buChar char="q"/>
              <a:defRPr/>
            </a:pPr>
            <a:r>
              <a:rPr lang="en-US" sz="1600" dirty="0" smtClean="0">
                <a:cs typeface="Times New Roman" pitchFamily="18" charset="0"/>
              </a:rPr>
              <a:t>Quality Targets – Implementation planning</a:t>
            </a:r>
            <a:endParaRPr lang="en-US" sz="1600" dirty="0">
              <a:cs typeface="Times New Roman" pitchFamily="18" charset="0"/>
            </a:endParaRPr>
          </a:p>
          <a:p>
            <a:pPr marL="342900" lvl="1" indent="-342900" algn="just">
              <a:lnSpc>
                <a:spcPct val="110000"/>
              </a:lnSpc>
              <a:buClr>
                <a:schemeClr val="accent1"/>
              </a:buClr>
              <a:buSzPct val="65000"/>
              <a:buFont typeface="Wingdings" pitchFamily="2" charset="2"/>
              <a:buChar char="q"/>
              <a:defRPr/>
            </a:pPr>
            <a:r>
              <a:rPr lang="en-US" sz="1600" dirty="0" smtClean="0">
                <a:cs typeface="Times New Roman" pitchFamily="18" charset="0"/>
              </a:rPr>
              <a:t>Planning of changes to the QMS</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2474" y="3717031"/>
            <a:ext cx="2694580" cy="21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59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801604"/>
          </a:xfrm>
        </p:spPr>
        <p:txBody>
          <a:bodyPr>
            <a:normAutofit fontScale="55000" lnSpcReduction="20000"/>
          </a:bodyPr>
          <a:lstStyle/>
          <a:p>
            <a:r>
              <a:rPr lang="en-US" sz="4600" dirty="0">
                <a:solidFill>
                  <a:schemeClr val="accent1">
                    <a:lumMod val="75000"/>
                  </a:schemeClr>
                </a:solidFill>
                <a:latin typeface="Arial" charset="0"/>
              </a:rPr>
              <a:t>CHAPTER</a:t>
            </a:r>
            <a:r>
              <a:rPr lang="el-GR" sz="4600" dirty="0">
                <a:solidFill>
                  <a:schemeClr val="accent1">
                    <a:lumMod val="75000"/>
                  </a:schemeClr>
                </a:solidFill>
                <a:latin typeface="Arial" charset="0"/>
              </a:rPr>
              <a:t> </a:t>
            </a:r>
            <a:r>
              <a:rPr lang="en-US" sz="4600" dirty="0">
                <a:solidFill>
                  <a:schemeClr val="accent1">
                    <a:lumMod val="75000"/>
                  </a:schemeClr>
                </a:solidFill>
                <a:latin typeface="Arial" charset="0"/>
              </a:rPr>
              <a:t>7</a:t>
            </a:r>
            <a:r>
              <a:rPr lang="en-US" sz="4600" dirty="0" smtClean="0">
                <a:solidFill>
                  <a:schemeClr val="accent1">
                    <a:lumMod val="75000"/>
                  </a:schemeClr>
                </a:solidFill>
                <a:latin typeface="Arial" charset="0"/>
              </a:rPr>
              <a:t>: </a:t>
            </a:r>
            <a:r>
              <a:rPr lang="en-US" sz="4600" dirty="0">
                <a:solidFill>
                  <a:schemeClr val="accent1">
                    <a:lumMod val="75000"/>
                  </a:schemeClr>
                </a:solidFill>
                <a:latin typeface="Arial" charset="0"/>
              </a:rPr>
              <a:t>SUPPORT</a:t>
            </a:r>
          </a:p>
          <a:p>
            <a:pPr marL="342900" lvl="1" indent="-342900" algn="just">
              <a:buFont typeface="Wingdings" pitchFamily="2" charset="2"/>
              <a:buChar char="q"/>
              <a:defRPr/>
            </a:pPr>
            <a:r>
              <a:rPr lang="en-US" sz="2900" dirty="0" smtClean="0">
                <a:cs typeface="Times New Roman" pitchFamily="18" charset="0"/>
              </a:rPr>
              <a:t>The </a:t>
            </a:r>
            <a:r>
              <a:rPr lang="en-US" sz="2900" dirty="0" err="1" smtClean="0">
                <a:cs typeface="Times New Roman" pitchFamily="18" charset="0"/>
              </a:rPr>
              <a:t>Organisation’s</a:t>
            </a:r>
            <a:r>
              <a:rPr lang="en-US" sz="2900" dirty="0" smtClean="0">
                <a:cs typeface="Times New Roman" pitchFamily="18" charset="0"/>
              </a:rPr>
              <a:t> resources  comprise of existing internal resources</a:t>
            </a:r>
            <a:r>
              <a:rPr lang="el-GR" sz="2900" dirty="0" smtClean="0">
                <a:cs typeface="Times New Roman" pitchFamily="18" charset="0"/>
              </a:rPr>
              <a:t>:</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infrastructure</a:t>
            </a:r>
            <a:r>
              <a:rPr lang="el-GR" sz="2900" dirty="0" smtClean="0">
                <a:cs typeface="Times New Roman" pitchFamily="18" charset="0"/>
              </a:rPr>
              <a:t>,</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staff</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and anything that needs to be sourced from external providers (suppliers.).</a:t>
            </a:r>
            <a:endParaRPr lang="el-GR" sz="2900" dirty="0">
              <a:cs typeface="Times New Roman" pitchFamily="18" charset="0"/>
            </a:endParaRPr>
          </a:p>
          <a:p>
            <a:pPr>
              <a:lnSpc>
                <a:spcPct val="120000"/>
              </a:lnSpc>
              <a:spcBef>
                <a:spcPts val="0"/>
              </a:spcBef>
              <a:spcAft>
                <a:spcPts val="600"/>
              </a:spcAft>
            </a:pPr>
            <a:endParaRPr lang="en-US" sz="2900" dirty="0">
              <a:latin typeface="Arial" panose="020B0604020202020204" pitchFamily="34" charset="0"/>
              <a:ea typeface="Calibri"/>
              <a:cs typeface="Arial" panose="020B0604020202020204" pitchFamily="34" charset="0"/>
            </a:endParaRPr>
          </a:p>
          <a:p>
            <a:pPr>
              <a:lnSpc>
                <a:spcPct val="120000"/>
              </a:lnSpc>
              <a:spcBef>
                <a:spcPts val="0"/>
              </a:spcBef>
              <a:spcAft>
                <a:spcPts val="600"/>
              </a:spcAft>
            </a:pPr>
            <a:endParaRPr lang="el-GR" sz="2900" dirty="0">
              <a:latin typeface="Arial" panose="020B0604020202020204" pitchFamily="34" charset="0"/>
              <a:ea typeface="Calibri"/>
              <a:cs typeface="Arial" panose="020B0604020202020204" pitchFamily="34" charset="0"/>
            </a:endParaRPr>
          </a:p>
          <a:p>
            <a:pPr marL="342900" lvl="1" indent="-342900" algn="just">
              <a:buFont typeface="Wingdings" pitchFamily="2" charset="2"/>
              <a:buChar char="q"/>
              <a:defRPr/>
            </a:pPr>
            <a:r>
              <a:rPr lang="en-US" sz="2900" dirty="0" smtClean="0">
                <a:cs typeface="Times New Roman" pitchFamily="18" charset="0"/>
              </a:rPr>
              <a:t>Environment for the implementation of processes</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Monitoring and measurement of resources</a:t>
            </a:r>
            <a:endParaRPr lang="el-GR" sz="2900" dirty="0">
              <a:latin typeface="Arial" panose="020B0604020202020204" pitchFamily="34" charset="0"/>
              <a:cs typeface="Arial" panose="020B0604020202020204" pitchFamily="34" charset="0"/>
            </a:endParaRPr>
          </a:p>
          <a:p>
            <a:pPr marL="342900" lvl="1" indent="-342900" algn="just">
              <a:buFont typeface="Wingdings" pitchFamily="2" charset="2"/>
              <a:buChar char="q"/>
              <a:defRPr/>
            </a:pPr>
            <a:r>
              <a:rPr lang="en-US" sz="2900" dirty="0" smtClean="0">
                <a:cs typeface="Times New Roman" pitchFamily="18" charset="0"/>
              </a:rPr>
              <a:t>Measurements and  the ability to trace them</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Operational knowledge</a:t>
            </a:r>
            <a:endParaRPr lang="en-US"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Professional adequacy:  Staff’s professional adequacy is defined by the </a:t>
            </a:r>
            <a:r>
              <a:rPr lang="en-US" sz="2900" dirty="0" err="1" smtClean="0">
                <a:cs typeface="Times New Roman" pitchFamily="18" charset="0"/>
              </a:rPr>
              <a:t>Organisation</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Awareness</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Communication</a:t>
            </a:r>
            <a:endParaRPr lang="el-GR" sz="2900" dirty="0">
              <a:cs typeface="Times New Roman" pitchFamily="18" charset="0"/>
            </a:endParaRPr>
          </a:p>
          <a:p>
            <a:pPr marL="0" indent="0">
              <a:buNone/>
            </a:pPr>
            <a:endParaRPr lang="el-GR" dirty="0"/>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9 - Εικόνα"/>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8281" y="3010953"/>
            <a:ext cx="1008385" cy="9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0 - Εικόνα"/>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3074548"/>
            <a:ext cx="792064" cy="77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1 - Εικόνα"/>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8344" y="3143279"/>
            <a:ext cx="682741" cy="76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961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8: </a:t>
            </a:r>
            <a:r>
              <a:rPr lang="en-US" dirty="0" smtClean="0">
                <a:solidFill>
                  <a:schemeClr val="accent1">
                    <a:lumMod val="75000"/>
                  </a:schemeClr>
                </a:solidFill>
                <a:latin typeface="Arial" charset="0"/>
              </a:rPr>
              <a:t>OPERATIONS</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Operations planning and control: At the implementation of processes the </a:t>
            </a:r>
            <a:r>
              <a:rPr lang="en-US" sz="1600" dirty="0" err="1" smtClean="0">
                <a:cs typeface="Times New Roman" pitchFamily="18" charset="0"/>
              </a:rPr>
              <a:t>Organisation</a:t>
            </a:r>
            <a:r>
              <a:rPr lang="en-US" sz="1600" dirty="0" smtClean="0">
                <a:cs typeface="Times New Roman" pitchFamily="18" charset="0"/>
              </a:rPr>
              <a:t> should:</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requirements on products and services,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control criteria of its processes and the criteria of approval of its products and services,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its resources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auditing of its processes based on the criteria</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k</a:t>
            </a:r>
            <a:r>
              <a:rPr lang="en-US" sz="1600" dirty="0" smtClean="0">
                <a:cs typeface="Times New Roman" pitchFamily="18" charset="0"/>
              </a:rPr>
              <a:t>eep appropriately evidenced information to the necessary degree</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Monitor the actions of </a:t>
            </a:r>
            <a:r>
              <a:rPr lang="en-US" sz="1600" b="1" dirty="0" smtClean="0">
                <a:cs typeface="Times New Roman" pitchFamily="18" charset="0"/>
              </a:rPr>
              <a:t>risk </a:t>
            </a:r>
            <a:r>
              <a:rPr lang="en-US" sz="1600" b="1" dirty="0">
                <a:cs typeface="Times New Roman" pitchFamily="18" charset="0"/>
              </a:rPr>
              <a:t>management </a:t>
            </a:r>
            <a:r>
              <a:rPr lang="en-US" sz="1600" dirty="0" smtClean="0">
                <a:cs typeface="Times New Roman" pitchFamily="18" charset="0"/>
              </a:rPr>
              <a:t>and the</a:t>
            </a:r>
            <a:r>
              <a:rPr lang="el-GR" sz="1600" dirty="0" smtClean="0">
                <a:cs typeface="Times New Roman" pitchFamily="18" charset="0"/>
              </a:rPr>
              <a:t> </a:t>
            </a:r>
            <a:r>
              <a:rPr lang="en-US" sz="1600" b="1" dirty="0" smtClean="0">
                <a:cs typeface="Times New Roman" pitchFamily="18" charset="0"/>
              </a:rPr>
              <a:t>Improvement Cycle</a:t>
            </a:r>
            <a:r>
              <a:rPr lang="el-GR" sz="1600" dirty="0" smtClean="0">
                <a:cs typeface="Times New Roman" pitchFamily="18" charset="0"/>
              </a:rPr>
              <a:t>. </a:t>
            </a:r>
            <a:endParaRPr lang="el-GR" sz="1600" dirty="0">
              <a:cs typeface="Times New Roman" pitchFamily="18" charset="0"/>
            </a:endParaRPr>
          </a:p>
          <a:p>
            <a:endParaRPr lang="en-US" dirty="0">
              <a:solidFill>
                <a:schemeClr val="accent1">
                  <a:lumMod val="75000"/>
                </a:schemeClr>
              </a:solidFill>
              <a:latin typeface="Arial"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5037814"/>
            <a:ext cx="1723200" cy="1235502"/>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641788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528392"/>
          </a:xfrm>
        </p:spPr>
        <p:txBody>
          <a:bodyPr>
            <a:normAutofit lnSpcReduction="10000"/>
          </a:bodyPr>
          <a:lstStyle/>
          <a:p>
            <a:pPr marL="342900" lvl="1" indent="-342900" algn="just">
              <a:buFont typeface="Wingdings" pitchFamily="2" charset="2"/>
              <a:buChar char="q"/>
              <a:defRPr/>
            </a:pPr>
            <a:r>
              <a:rPr lang="en-US" sz="1800" dirty="0" smtClean="0">
                <a:cs typeface="Times New Roman" pitchFamily="18" charset="0"/>
              </a:rPr>
              <a:t>Communication with the customers.</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Definition of the requirements for products and services. The requirements include:</a:t>
            </a:r>
            <a:endParaRPr lang="el-GR" sz="1800" dirty="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Legal and regulatory requirements,</a:t>
            </a:r>
            <a:endParaRPr lang="el-GR" sz="1800" dirty="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Requirements defined by the </a:t>
            </a:r>
            <a:r>
              <a:rPr lang="en-US" sz="1800" dirty="0" err="1" smtClean="0">
                <a:cs typeface="Times New Roman" pitchFamily="18" charset="0"/>
              </a:rPr>
              <a:t>Organisation</a:t>
            </a:r>
            <a:r>
              <a:rPr lang="el-GR" sz="1800" dirty="0" smtClean="0">
                <a:cs typeface="Times New Roman" pitchFamily="18" charset="0"/>
              </a:rPr>
              <a:t>,</a:t>
            </a:r>
            <a:endParaRPr lang="el-GR" sz="1800" dirty="0">
              <a:cs typeface="Times New Roman" pitchFamily="18" charset="0"/>
            </a:endParaRPr>
          </a:p>
          <a:p>
            <a:pPr marL="742950" lvl="2" indent="-342900">
              <a:buFont typeface="Wingdings" pitchFamily="2" charset="2"/>
              <a:buChar char="ü"/>
              <a:defRPr/>
            </a:pPr>
            <a:r>
              <a:rPr lang="en-US" sz="1800" dirty="0">
                <a:cs typeface="Times New Roman" pitchFamily="18" charset="0"/>
              </a:rPr>
              <a:t>Requirements defined by the </a:t>
            </a:r>
            <a:r>
              <a:rPr lang="en-US" sz="1800" dirty="0" smtClean="0">
                <a:cs typeface="Times New Roman" pitchFamily="18" charset="0"/>
              </a:rPr>
              <a:t>customer.</a:t>
            </a:r>
          </a:p>
          <a:p>
            <a:pPr marL="342900" lvl="1" indent="-342900" algn="just">
              <a:buFont typeface="Wingdings" pitchFamily="2" charset="2"/>
              <a:buChar char="q"/>
              <a:defRPr/>
            </a:pPr>
            <a:r>
              <a:rPr lang="en-US" sz="1800" dirty="0" smtClean="0">
                <a:cs typeface="Times New Roman" pitchFamily="18" charset="0"/>
              </a:rPr>
              <a:t>Review of the requirements before the release of the product or service.</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Release </a:t>
            </a:r>
            <a:r>
              <a:rPr lang="en-US" sz="1800" dirty="0">
                <a:cs typeface="Times New Roman" pitchFamily="18" charset="0"/>
              </a:rPr>
              <a:t>of the product or service.</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Post-delivery activities (related to warranties and standard obligations)</a:t>
            </a:r>
            <a:endParaRPr lang="en-US"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Design and development of products and services – Design of suitable processes.</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Planning for the design and</a:t>
            </a:r>
            <a:r>
              <a:rPr lang="en-US" sz="1800" dirty="0">
                <a:cs typeface="Times New Roman" pitchFamily="18" charset="0"/>
              </a:rPr>
              <a:t> development </a:t>
            </a:r>
            <a:r>
              <a:rPr lang="en-US" sz="1800" dirty="0" smtClean="0">
                <a:cs typeface="Times New Roman" pitchFamily="18" charset="0"/>
              </a:rPr>
              <a:t>of </a:t>
            </a:r>
            <a:r>
              <a:rPr lang="en-US" sz="1800" dirty="0">
                <a:cs typeface="Times New Roman" pitchFamily="18" charset="0"/>
              </a:rPr>
              <a:t>products and </a:t>
            </a:r>
            <a:r>
              <a:rPr lang="en-US" sz="1800" dirty="0" smtClean="0">
                <a:cs typeface="Times New Roman" pitchFamily="18" charset="0"/>
              </a:rPr>
              <a:t>services.</a:t>
            </a:r>
            <a:endParaRPr lang="en-US" sz="18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42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00400"/>
          </a:xfrm>
        </p:spPr>
        <p:txBody>
          <a:bodyPr>
            <a:normAutofit lnSpcReduction="10000"/>
          </a:bodyPr>
          <a:lstStyle/>
          <a:p>
            <a:pPr marL="342900" lvl="1" indent="-342900" algn="just">
              <a:buFont typeface="Wingdings" pitchFamily="2" charset="2"/>
              <a:buChar char="q"/>
              <a:defRPr/>
            </a:pPr>
            <a:r>
              <a:rPr lang="en-US" sz="1600" dirty="0" smtClean="0">
                <a:cs typeface="Times New Roman" pitchFamily="18" charset="0"/>
              </a:rPr>
              <a:t>Design and development control.</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Amendments to the processes for the design and development of products and services.</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Results of the </a:t>
            </a:r>
            <a:r>
              <a:rPr lang="en-US" sz="1600" dirty="0">
                <a:cs typeface="Times New Roman" pitchFamily="18" charset="0"/>
              </a:rPr>
              <a:t>design and development of products and services</a:t>
            </a:r>
            <a:r>
              <a:rPr lang="en-US" sz="1600" dirty="0" smtClean="0">
                <a:cs typeface="Times New Roman" pitchFamily="18" charset="0"/>
              </a:rPr>
              <a:t>.</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Production of products and provision of services.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Audit of production </a:t>
            </a:r>
            <a:r>
              <a:rPr lang="en-US" sz="1600" dirty="0">
                <a:cs typeface="Times New Roman" pitchFamily="18" charset="0"/>
              </a:rPr>
              <a:t>of products and provision of services.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Identification and tracing.</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Management of non-compliant results. The </a:t>
            </a:r>
            <a:r>
              <a:rPr lang="en-US" sz="1600" dirty="0">
                <a:cs typeface="Times New Roman" pitchFamily="18" charset="0"/>
              </a:rPr>
              <a:t>non-compliant </a:t>
            </a:r>
            <a:r>
              <a:rPr lang="en-US" sz="1600" dirty="0" smtClean="0">
                <a:cs typeface="Times New Roman" pitchFamily="18" charset="0"/>
              </a:rPr>
              <a:t>result:</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c</a:t>
            </a:r>
            <a:r>
              <a:rPr lang="en-US" sz="1600" dirty="0" smtClean="0">
                <a:cs typeface="Times New Roman" pitchFamily="18" charset="0"/>
              </a:rPr>
              <a:t>an be corrected</a:t>
            </a:r>
            <a:r>
              <a:rPr lang="el-GR" sz="1600" dirty="0" smtClean="0">
                <a:cs typeface="Times New Roman" pitchFamily="18" charset="0"/>
              </a:rPr>
              <a:t> (</a:t>
            </a:r>
            <a:r>
              <a:rPr lang="en-US" sz="1600" dirty="0" smtClean="0">
                <a:cs typeface="Times New Roman" pitchFamily="18" charset="0"/>
              </a:rPr>
              <a:t>in this case compliance with requirements must be verified)</a:t>
            </a:r>
            <a:r>
              <a:rPr lang="el-GR" sz="1600" dirty="0" smtClean="0">
                <a:cs typeface="Times New Roman" pitchFamily="18" charset="0"/>
              </a:rPr>
              <a:t>,</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can be separated and secluded</a:t>
            </a:r>
            <a:r>
              <a:rPr lang="el-GR" sz="1600" dirty="0" smtClean="0">
                <a:cs typeface="Times New Roman" pitchFamily="18" charset="0"/>
              </a:rPr>
              <a:t>,</a:t>
            </a:r>
            <a:endParaRPr lang="en-US"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Implies  informing the customer and </a:t>
            </a:r>
            <a:r>
              <a:rPr lang="en-US" sz="1600" dirty="0" err="1" smtClean="0">
                <a:cs typeface="Times New Roman" pitchFamily="18" charset="0"/>
              </a:rPr>
              <a:t>authorisation</a:t>
            </a:r>
            <a:r>
              <a:rPr lang="en-US" sz="1600" dirty="0" smtClean="0">
                <a:cs typeface="Times New Roman" pitchFamily="18" charset="0"/>
              </a:rPr>
              <a:t> to release the defective product or service,</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c</a:t>
            </a:r>
            <a:r>
              <a:rPr lang="en-US" sz="1600" dirty="0" smtClean="0">
                <a:cs typeface="Times New Roman" pitchFamily="18" charset="0"/>
              </a:rPr>
              <a:t>an be returned</a:t>
            </a:r>
            <a:r>
              <a:rPr lang="el-GR" sz="1600" dirty="0" smtClean="0">
                <a:cs typeface="Times New Roman" pitchFamily="18" charset="0"/>
              </a:rPr>
              <a:t>,</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Leads to the cease of the provision of the product or service.</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902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pPr marL="342900" lvl="1" indent="-342900" algn="just">
              <a:buFont typeface="Wingdings" pitchFamily="2" charset="2"/>
              <a:buChar char="q"/>
              <a:defRPr/>
            </a:pPr>
            <a:r>
              <a:rPr lang="en-US" sz="1600" dirty="0" smtClean="0">
                <a:cs typeface="Times New Roman" pitchFamily="18" charset="0"/>
              </a:rPr>
              <a:t>Audit of products and services provided by external parties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must ensure that processes, services or products provided by external parties (suppliers) do not impact negatively on its ability to offer compliant products and services to its customers.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Information to external providers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Within the context of its cooperation with external providers the </a:t>
            </a:r>
            <a:r>
              <a:rPr lang="en-US" sz="1600" dirty="0" err="1" smtClean="0">
                <a:cs typeface="Times New Roman" pitchFamily="18" charset="0"/>
              </a:rPr>
              <a:t>Organisation</a:t>
            </a:r>
            <a:r>
              <a:rPr lang="en-US" sz="1600" dirty="0" smtClean="0">
                <a:cs typeface="Times New Roman" pitchFamily="18" charset="0"/>
              </a:rPr>
              <a:t> should inform them of the requirements governing this cooperation.</a:t>
            </a:r>
            <a:endParaRPr lang="el-GR" dirty="0"/>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C:\Users\User\Documents\POPIDOCS\ΕΡΓΑ\ΕΥΔΑΠ 2017\Eκπαίδευση ISO\images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3933748"/>
            <a:ext cx="1990725" cy="208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223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85000" lnSpcReduction="10000"/>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9: </a:t>
            </a:r>
            <a:r>
              <a:rPr lang="en-US" dirty="0" smtClean="0">
                <a:solidFill>
                  <a:schemeClr val="accent1">
                    <a:lumMod val="75000"/>
                  </a:schemeClr>
                </a:solidFill>
                <a:latin typeface="Arial" charset="0"/>
              </a:rPr>
              <a:t>PERFORMANCE </a:t>
            </a:r>
            <a:r>
              <a:rPr lang="en-US" dirty="0">
                <a:solidFill>
                  <a:schemeClr val="accent1">
                    <a:lumMod val="75000"/>
                  </a:schemeClr>
                </a:solidFill>
                <a:latin typeface="Arial" charset="0"/>
              </a:rPr>
              <a:t>EVALUATION)</a:t>
            </a:r>
          </a:p>
          <a:p>
            <a:pPr marL="342900" lvl="1" indent="-342900" algn="just">
              <a:buFont typeface="Wingdings" pitchFamily="2" charset="2"/>
              <a:buChar char="q"/>
              <a:defRPr/>
            </a:pPr>
            <a:r>
              <a:rPr lang="en-US" sz="1600" dirty="0" smtClean="0">
                <a:cs typeface="Times New Roman" pitchFamily="18" charset="0"/>
              </a:rPr>
              <a:t>Monitoring  measurement analysis and evaluation</a:t>
            </a:r>
            <a:r>
              <a:rPr lang="el-GR" sz="1600" dirty="0" smtClean="0">
                <a:cs typeface="Times New Roman" pitchFamily="18" charset="0"/>
              </a:rPr>
              <a:t>. </a:t>
            </a: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1800" b="1" dirty="0">
                <a:solidFill>
                  <a:srgbClr val="C00000"/>
                </a:solidFill>
              </a:rPr>
              <a:t> </a:t>
            </a:r>
            <a:r>
              <a:rPr lang="en-US" sz="1800" b="1" dirty="0" smtClean="0">
                <a:solidFill>
                  <a:srgbClr val="C00000"/>
                </a:solidFill>
              </a:rPr>
              <a:t>What should the </a:t>
            </a:r>
            <a:r>
              <a:rPr lang="en-US" sz="1800" b="1" dirty="0" err="1" smtClean="0">
                <a:solidFill>
                  <a:srgbClr val="C00000"/>
                </a:solidFill>
              </a:rPr>
              <a:t>Organisation</a:t>
            </a:r>
            <a:r>
              <a:rPr lang="en-US" sz="1800" b="1" dirty="0" smtClean="0">
                <a:solidFill>
                  <a:srgbClr val="C00000"/>
                </a:solidFill>
              </a:rPr>
              <a:t> do?</a:t>
            </a:r>
            <a:endParaRPr lang="el-GR" sz="1800" b="1" dirty="0">
              <a:solidFill>
                <a:srgbClr val="C00000"/>
              </a:solidFill>
            </a:endParaRPr>
          </a:p>
          <a:p>
            <a:pPr>
              <a:buFont typeface="Courier New" panose="02070309020205020404" pitchFamily="49" charset="0"/>
              <a:buChar char="o"/>
            </a:pPr>
            <a:r>
              <a:rPr lang="en-US" sz="1800" dirty="0" smtClean="0">
                <a:solidFill>
                  <a:schemeClr val="bg2">
                    <a:lumMod val="50000"/>
                  </a:schemeClr>
                </a:solidFill>
              </a:rPr>
              <a:t>It should define</a:t>
            </a:r>
            <a:r>
              <a:rPr lang="el-GR" sz="1800" dirty="0" smtClean="0">
                <a:solidFill>
                  <a:schemeClr val="bg2">
                    <a:lumMod val="50000"/>
                  </a:schemeClr>
                </a:solidFill>
              </a:rPr>
              <a:t>:</a:t>
            </a:r>
            <a:endParaRPr lang="el-GR" sz="1800" dirty="0">
              <a:solidFill>
                <a:schemeClr val="bg2">
                  <a:lumMod val="50000"/>
                </a:schemeClr>
              </a:solidFill>
            </a:endParaRPr>
          </a:p>
          <a:p>
            <a:pPr marL="742950" lvl="2" indent="-342900" algn="just">
              <a:buFont typeface="Wingdings" pitchFamily="2" charset="2"/>
              <a:buChar char="ü"/>
              <a:defRPr/>
            </a:pPr>
            <a:r>
              <a:rPr lang="en-US" sz="1600" dirty="0" smtClean="0">
                <a:cs typeface="Times New Roman" pitchFamily="18" charset="0"/>
              </a:rPr>
              <a:t>What its going to monitor, measure, </a:t>
            </a:r>
            <a:r>
              <a:rPr lang="en-US" sz="1600" dirty="0" err="1" smtClean="0">
                <a:cs typeface="Times New Roman" pitchFamily="18" charset="0"/>
              </a:rPr>
              <a:t>analyse</a:t>
            </a:r>
            <a:r>
              <a:rPr lang="en-US" sz="1600" dirty="0" smtClean="0">
                <a:cs typeface="Times New Roman" pitchFamily="18" charset="0"/>
              </a:rPr>
              <a:t> and evaluate</a:t>
            </a:r>
            <a:r>
              <a:rPr lang="el-GR" sz="1600" dirty="0" smtClean="0">
                <a:cs typeface="Times New Roman" pitchFamily="18" charset="0"/>
              </a:rPr>
              <a:t>,</a:t>
            </a:r>
            <a:r>
              <a:rPr lang="en-US" sz="1600" dirty="0" smtClean="0">
                <a:cs typeface="Times New Roman" pitchFamily="18" charset="0"/>
              </a:rPr>
              <a:t> </a:t>
            </a:r>
          </a:p>
          <a:p>
            <a:pPr marL="742950" lvl="2" indent="-342900" algn="just">
              <a:buFont typeface="Wingdings" pitchFamily="2" charset="2"/>
              <a:buChar char="ü"/>
              <a:defRPr/>
            </a:pPr>
            <a:r>
              <a:rPr lang="en-US" sz="1600" dirty="0" smtClean="0">
                <a:cs typeface="Times New Roman" pitchFamily="18" charset="0"/>
              </a:rPr>
              <a:t>When and with what frequency,</a:t>
            </a:r>
            <a:endParaRPr lang="el-GR" sz="1600" dirty="0" smtClean="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With which methods.</a:t>
            </a:r>
            <a:r>
              <a:rPr lang="el-GR" sz="1600" dirty="0" smtClean="0">
                <a:cs typeface="Times New Roman" pitchFamily="18" charset="0"/>
              </a:rPr>
              <a:t>.</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Customer satisfaction..</a:t>
            </a:r>
            <a:r>
              <a:rPr lang="el-GR" sz="1600" dirty="0" smtClean="0">
                <a:cs typeface="Times New Roman" pitchFamily="18" charset="0"/>
              </a:rPr>
              <a:t> </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Analysis and evaluation.</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Internal inspection – It should be conducted at scheduled times in order to evaluate</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compliance of the QMS with internal and </a:t>
            </a:r>
            <a:r>
              <a:rPr lang="el-GR" sz="1600" dirty="0">
                <a:cs typeface="Times New Roman" pitchFamily="18" charset="0"/>
              </a:rPr>
              <a:t>ISO 9001 2015 </a:t>
            </a:r>
            <a:r>
              <a:rPr lang="en-US" sz="1600" dirty="0" smtClean="0">
                <a:cs typeface="Times New Roman" pitchFamily="18" charset="0"/>
              </a:rPr>
              <a:t>requirements,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effectiveness of the QMS</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1697928"/>
            <a:ext cx="2088232" cy="14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88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447944" y="1844675"/>
            <a:ext cx="5981411"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1742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72408"/>
          </a:xfrm>
        </p:spPr>
        <p:txBody>
          <a:bodyPr>
            <a:normAutofit fontScale="92500" lnSpcReduction="10000"/>
          </a:bodyPr>
          <a:lstStyle/>
          <a:p>
            <a:pPr marL="342900" lvl="1" indent="-342900" algn="just">
              <a:buFont typeface="Wingdings" pitchFamily="2" charset="2"/>
              <a:buChar char="q"/>
              <a:defRPr/>
            </a:pPr>
            <a:r>
              <a:rPr lang="en-US" sz="1600" dirty="0" smtClean="0">
                <a:cs typeface="Times New Roman" pitchFamily="18" charset="0"/>
              </a:rPr>
              <a:t>Review from the Management</a:t>
            </a:r>
          </a:p>
          <a:p>
            <a:pPr marL="342900" lvl="1" indent="-342900" algn="just">
              <a:buFont typeface="Wingdings" pitchFamily="2" charset="2"/>
              <a:buChar char="q"/>
              <a:defRPr/>
            </a:pPr>
            <a:r>
              <a:rPr lang="en-US" sz="1600" i="1" dirty="0" smtClean="0">
                <a:solidFill>
                  <a:schemeClr val="bg2">
                    <a:lumMod val="50000"/>
                  </a:schemeClr>
                </a:solidFill>
                <a:cs typeface="Times New Roman" pitchFamily="18" charset="0"/>
              </a:rPr>
              <a:t>It is planned and executed on the following sectors:</a:t>
            </a:r>
            <a:endParaRPr lang="el-GR" sz="1600" i="1" dirty="0">
              <a:solidFill>
                <a:schemeClr val="bg2">
                  <a:lumMod val="50000"/>
                </a:schemeClr>
              </a:solidFill>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Effectiveness of actions implemented after previous reviews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Changes or improvements to internal and external parameters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Customer satisfaction</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Feedback from interested parties</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Achievement of quality targets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Process performance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Compliance of products and services / non-compliance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Corrective actions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Monitoring and measurement results,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Internal inspection results</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Supplier performance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Effectiveness of the actions of threat mitigation and opportunity exploitation.</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383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10: </a:t>
            </a:r>
            <a:r>
              <a:rPr lang="en-US" dirty="0" smtClean="0">
                <a:solidFill>
                  <a:schemeClr val="accent1">
                    <a:lumMod val="75000"/>
                  </a:schemeClr>
                </a:solidFill>
                <a:latin typeface="Arial" charset="0"/>
              </a:rPr>
              <a:t>IMPROVEMENT</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should implement improvement regarding</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Meeting product and service requirements,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Meeting future needs and expectations on products and services,</a:t>
            </a:r>
            <a:endParaRPr lang="el-GR" sz="1600" dirty="0">
              <a:cs typeface="Times New Roman" pitchFamily="18" charset="0"/>
            </a:endParaRPr>
          </a:p>
          <a:p>
            <a:pPr marL="742950" lvl="2" indent="-342900" algn="just">
              <a:buFont typeface="Wingdings" pitchFamily="2" charset="2"/>
              <a:buChar char="ü"/>
              <a:defRPr/>
            </a:pPr>
            <a:r>
              <a:rPr lang="en-US" sz="1600" dirty="0">
                <a:cs typeface="Times New Roman" pitchFamily="18" charset="0"/>
              </a:rPr>
              <a:t>P</a:t>
            </a:r>
            <a:r>
              <a:rPr lang="en-US" sz="1600" dirty="0" smtClean="0">
                <a:cs typeface="Times New Roman" pitchFamily="18" charset="0"/>
              </a:rPr>
              <a:t>revention</a:t>
            </a:r>
            <a:r>
              <a:rPr lang="el-GR" sz="1600" dirty="0" smtClean="0">
                <a:cs typeface="Times New Roman" pitchFamily="18" charset="0"/>
              </a:rPr>
              <a:t>-</a:t>
            </a:r>
            <a:r>
              <a:rPr lang="en-US" sz="1600" dirty="0" smtClean="0">
                <a:cs typeface="Times New Roman" pitchFamily="18" charset="0"/>
              </a:rPr>
              <a:t>reduction</a:t>
            </a:r>
            <a:r>
              <a:rPr lang="el-GR" sz="1600" dirty="0" smtClean="0">
                <a:cs typeface="Times New Roman" pitchFamily="18" charset="0"/>
              </a:rPr>
              <a:t>-</a:t>
            </a:r>
            <a:r>
              <a:rPr lang="en-US" sz="1600" dirty="0" smtClean="0">
                <a:cs typeface="Times New Roman" pitchFamily="18" charset="0"/>
              </a:rPr>
              <a:t>elimination of harmful impact on products and services;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performance and effectiveness of the QMS.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Continuous improvement</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5068" y="4188195"/>
            <a:ext cx="3024336" cy="163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860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70000" lnSpcReduction="20000"/>
          </a:bodyPr>
          <a:lstStyle/>
          <a:p>
            <a:r>
              <a:rPr lang="en-US" dirty="0" smtClean="0"/>
              <a:t>Documentation Requirements</a:t>
            </a:r>
            <a:endParaRPr lang="el-GR" dirty="0"/>
          </a:p>
          <a:p>
            <a:pPr lvl="1"/>
            <a:r>
              <a:rPr lang="en-US" dirty="0" smtClean="0"/>
              <a:t>Confirmation of processes and product/services compliance</a:t>
            </a:r>
            <a:r>
              <a:rPr lang="el-GR" dirty="0" smtClean="0"/>
              <a:t> (</a:t>
            </a:r>
            <a:r>
              <a:rPr lang="el-GR" dirty="0"/>
              <a:t>8.1 </a:t>
            </a:r>
            <a:r>
              <a:rPr lang="el-GR" dirty="0" smtClean="0"/>
              <a:t>)</a:t>
            </a:r>
            <a:endParaRPr lang="el-GR" dirty="0"/>
          </a:p>
          <a:p>
            <a:pPr lvl="1"/>
            <a:r>
              <a:rPr lang="en-US" dirty="0" smtClean="0"/>
              <a:t>Results of the review of product/services requirements</a:t>
            </a:r>
            <a:r>
              <a:rPr lang="el-GR" dirty="0" smtClean="0"/>
              <a:t> (</a:t>
            </a:r>
            <a:r>
              <a:rPr lang="el-GR" dirty="0"/>
              <a:t>8.2.3)</a:t>
            </a:r>
          </a:p>
          <a:p>
            <a:pPr lvl="1"/>
            <a:r>
              <a:rPr lang="en-US" dirty="0" smtClean="0"/>
              <a:t>Confirmation that design and development requirements are met</a:t>
            </a:r>
            <a:r>
              <a:rPr lang="el-GR" dirty="0" smtClean="0"/>
              <a:t> </a:t>
            </a:r>
            <a:r>
              <a:rPr lang="el-GR" dirty="0"/>
              <a:t>(8.3.2)</a:t>
            </a:r>
          </a:p>
          <a:p>
            <a:pPr lvl="1"/>
            <a:r>
              <a:rPr lang="en-US" dirty="0" smtClean="0"/>
              <a:t>Results of </a:t>
            </a:r>
            <a:r>
              <a:rPr lang="en-US" dirty="0"/>
              <a:t>design and development </a:t>
            </a:r>
            <a:r>
              <a:rPr lang="en-US" dirty="0" smtClean="0"/>
              <a:t>processes</a:t>
            </a:r>
            <a:r>
              <a:rPr lang="el-GR" dirty="0" smtClean="0"/>
              <a:t> (</a:t>
            </a:r>
            <a:r>
              <a:rPr lang="el-GR" dirty="0"/>
              <a:t>8.3.5)</a:t>
            </a:r>
          </a:p>
          <a:p>
            <a:pPr lvl="1"/>
            <a:r>
              <a:rPr lang="en-US" dirty="0" smtClean="0"/>
              <a:t>Changes in </a:t>
            </a:r>
            <a:r>
              <a:rPr lang="en-US" dirty="0"/>
              <a:t>design and development </a:t>
            </a:r>
            <a:r>
              <a:rPr lang="el-GR" dirty="0" smtClean="0"/>
              <a:t>(</a:t>
            </a:r>
            <a:r>
              <a:rPr lang="el-GR" dirty="0"/>
              <a:t>8.3.6)</a:t>
            </a:r>
          </a:p>
          <a:p>
            <a:pPr lvl="1"/>
            <a:r>
              <a:rPr lang="en-US" dirty="0" smtClean="0"/>
              <a:t>Results of the evaluation, performance monitoring and re-evaluation of suppliers</a:t>
            </a:r>
            <a:r>
              <a:rPr lang="el-GR" dirty="0" smtClean="0"/>
              <a:t> (</a:t>
            </a:r>
            <a:r>
              <a:rPr lang="el-GR" dirty="0"/>
              <a:t>8.4.1) </a:t>
            </a:r>
          </a:p>
          <a:p>
            <a:pPr lvl="1"/>
            <a:r>
              <a:rPr lang="en-US" dirty="0" smtClean="0"/>
              <a:t>Product and service characteristics</a:t>
            </a:r>
            <a:r>
              <a:rPr lang="el-GR" dirty="0" smtClean="0"/>
              <a:t> (</a:t>
            </a:r>
            <a:r>
              <a:rPr lang="el-GR" dirty="0"/>
              <a:t>8.5.1 α)</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303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62500" lnSpcReduction="20000"/>
          </a:bodyPr>
          <a:lstStyle/>
          <a:p>
            <a:r>
              <a:rPr lang="en-US" dirty="0"/>
              <a:t>Documentation Requirements</a:t>
            </a:r>
            <a:endParaRPr lang="el-GR" dirty="0"/>
          </a:p>
          <a:p>
            <a:pPr lvl="1"/>
            <a:r>
              <a:rPr lang="en-US" dirty="0" smtClean="0"/>
              <a:t>Activities executed during the production and provision  of products and services and the results achieved</a:t>
            </a:r>
            <a:r>
              <a:rPr lang="el-GR" dirty="0" smtClean="0"/>
              <a:t> (</a:t>
            </a:r>
            <a:r>
              <a:rPr lang="el-GR" dirty="0"/>
              <a:t>8.5.1)</a:t>
            </a:r>
          </a:p>
          <a:p>
            <a:pPr lvl="1"/>
            <a:r>
              <a:rPr lang="en-US" dirty="0" smtClean="0"/>
              <a:t>Documented information required for traceability</a:t>
            </a:r>
            <a:r>
              <a:rPr lang="el-GR" dirty="0" smtClean="0"/>
              <a:t> </a:t>
            </a:r>
            <a:r>
              <a:rPr lang="el-GR" dirty="0"/>
              <a:t>(8.5.2)</a:t>
            </a:r>
          </a:p>
          <a:p>
            <a:pPr lvl="1"/>
            <a:r>
              <a:rPr lang="en-US" dirty="0" smtClean="0"/>
              <a:t>Results of the review in products and services, the approving staff and any required actions</a:t>
            </a:r>
            <a:r>
              <a:rPr lang="el-GR" dirty="0" smtClean="0"/>
              <a:t> (</a:t>
            </a:r>
            <a:r>
              <a:rPr lang="el-GR" dirty="0"/>
              <a:t>8.5.6)</a:t>
            </a:r>
          </a:p>
          <a:p>
            <a:pPr lvl="1"/>
            <a:r>
              <a:rPr lang="en-US" dirty="0" smtClean="0"/>
              <a:t>Traceability of people approving the release of products and services for distribution to the customer</a:t>
            </a:r>
            <a:r>
              <a:rPr lang="el-GR" dirty="0" smtClean="0"/>
              <a:t> (</a:t>
            </a:r>
            <a:r>
              <a:rPr lang="el-GR" dirty="0"/>
              <a:t>8.6)</a:t>
            </a:r>
          </a:p>
          <a:p>
            <a:pPr lvl="1"/>
            <a:r>
              <a:rPr lang="en-US" dirty="0" smtClean="0"/>
              <a:t>Actions taken for non-compliant processes, products ands services</a:t>
            </a:r>
            <a:r>
              <a:rPr lang="el-GR" dirty="0" smtClean="0"/>
              <a:t> (</a:t>
            </a:r>
            <a:r>
              <a:rPr lang="el-GR" dirty="0"/>
              <a:t>8.7)</a:t>
            </a:r>
          </a:p>
          <a:p>
            <a:pPr lvl="1"/>
            <a:r>
              <a:rPr lang="en-US" dirty="0" smtClean="0"/>
              <a:t>Results of the monitoring and measurement of activities</a:t>
            </a:r>
            <a:r>
              <a:rPr lang="el-GR" dirty="0" smtClean="0"/>
              <a:t> (</a:t>
            </a:r>
            <a:r>
              <a:rPr lang="el-GR" dirty="0"/>
              <a:t>9.1.1)</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466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a:t>Documentation </a:t>
            </a:r>
            <a:r>
              <a:rPr lang="en-US" dirty="0" smtClean="0"/>
              <a:t>Requirements</a:t>
            </a:r>
            <a:endParaRPr lang="el-GR" dirty="0" smtClean="0"/>
          </a:p>
          <a:p>
            <a:pPr lvl="1"/>
            <a:r>
              <a:rPr lang="en-US" dirty="0" smtClean="0"/>
              <a:t>Evidence on the implementation of the </a:t>
            </a:r>
            <a:r>
              <a:rPr lang="en-US" dirty="0" err="1" smtClean="0"/>
              <a:t>programme</a:t>
            </a:r>
            <a:r>
              <a:rPr lang="en-US" dirty="0" smtClean="0"/>
              <a:t> and inspection results</a:t>
            </a:r>
            <a:r>
              <a:rPr lang="el-GR" dirty="0" smtClean="0"/>
              <a:t> (9.2.2 στ)</a:t>
            </a:r>
          </a:p>
          <a:p>
            <a:pPr lvl="1"/>
            <a:r>
              <a:rPr lang="en-US" dirty="0" smtClean="0"/>
              <a:t>Management review results</a:t>
            </a:r>
            <a:r>
              <a:rPr lang="el-GR" dirty="0" smtClean="0"/>
              <a:t> (</a:t>
            </a:r>
            <a:r>
              <a:rPr lang="el-GR" dirty="0"/>
              <a:t>9.3.2)</a:t>
            </a:r>
          </a:p>
          <a:p>
            <a:pPr lvl="1"/>
            <a:r>
              <a:rPr lang="en-US" dirty="0" smtClean="0"/>
              <a:t>Nature of non-compliance, actions taken and </a:t>
            </a:r>
            <a:r>
              <a:rPr lang="en-US" smtClean="0"/>
              <a:t>action results</a:t>
            </a:r>
            <a:r>
              <a:rPr lang="el-GR" smtClean="0"/>
              <a:t> </a:t>
            </a:r>
            <a:r>
              <a:rPr lang="el-GR" dirty="0"/>
              <a:t>(10.2.2)</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124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endParaRPr lang="en-US" dirty="0">
              <a:solidFill>
                <a:srgbClr val="002060"/>
              </a:solidFill>
              <a:latin typeface="Arial" pitchFamily="34" charset="0"/>
              <a:ea typeface="Calibri"/>
              <a:cs typeface="Arial" pitchFamily="34" charset="0"/>
            </a:endParaRPr>
          </a:p>
          <a:p>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403648" y="1988840"/>
            <a:ext cx="4516429" cy="461665"/>
          </a:xfrm>
          <a:prstGeom prst="rect">
            <a:avLst/>
          </a:prstGeom>
        </p:spPr>
        <p:txBody>
          <a:bodyPr wrap="none">
            <a:spAutoFit/>
          </a:bodyPr>
          <a:lstStyle/>
          <a:p>
            <a:r>
              <a:rPr lang="en-US" sz="2400" b="1" dirty="0">
                <a:solidFill>
                  <a:srgbClr val="002060"/>
                </a:solidFill>
                <a:latin typeface="Arial" pitchFamily="34" charset="0"/>
                <a:cs typeface="Arial" pitchFamily="34" charset="0"/>
              </a:rPr>
              <a:t>STEPS TO BE UNDERTAKEN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984310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389114"/>
            <a:ext cx="8429684"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If an organization is implementing the standard from scratch, then they need to determine the scope of their QMS and identify the processes and their interactions.</a:t>
            </a:r>
            <a:endParaRPr lang="el-GR" sz="28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Once the scope of the QMS is defined, the processes and their inter-relationships are then identified.</a:t>
            </a:r>
            <a:endParaRPr lang="el-GR" sz="28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At this point, the following steps need to be taken:</a:t>
            </a:r>
          </a:p>
          <a:p>
            <a:pPr algn="just" eaLnBrk="0" fontAlgn="base" hangingPunct="0">
              <a:spcBef>
                <a:spcPct val="0"/>
              </a:spcBef>
              <a:spcAft>
                <a:spcPct val="0"/>
              </a:spcAft>
            </a:pPr>
            <a:endParaRPr lang="en-US" sz="24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21454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1" name="Picture 1"/>
          <p:cNvPicPr>
            <a:picLocks noChangeAspect="1" noChangeArrowheads="1"/>
          </p:cNvPicPr>
          <p:nvPr/>
        </p:nvPicPr>
        <p:blipFill>
          <a:blip r:embed="rId7" cstate="print"/>
          <a:srcRect/>
          <a:stretch>
            <a:fillRect/>
          </a:stretch>
        </p:blipFill>
        <p:spPr bwMode="auto">
          <a:xfrm>
            <a:off x="1214414" y="1571612"/>
            <a:ext cx="6572296" cy="4071966"/>
          </a:xfrm>
          <a:prstGeom prst="rect">
            <a:avLst/>
          </a:prstGeom>
          <a:noFill/>
          <a:ln w="9525">
            <a:noFill/>
            <a:miter lim="800000"/>
            <a:headEnd/>
            <a:tailEnd/>
          </a:ln>
          <a:effectLst/>
        </p:spPr>
      </p:pic>
    </p:spTree>
    <p:extLst>
      <p:ext uri="{BB962C8B-B14F-4D97-AF65-F5344CB8AC3E}">
        <p14:creationId xmlns:p14="http://schemas.microsoft.com/office/powerpoint/2010/main" val="153714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63150" y="1772816"/>
            <a:ext cx="8229600" cy="3870192"/>
          </a:xfrm>
        </p:spPr>
        <p:txBody>
          <a:bodyPr>
            <a:normAutofit/>
          </a:bodyPr>
          <a:lstStyle/>
          <a:p>
            <a:pPr algn="just">
              <a:lnSpc>
                <a:spcPct val="115000"/>
              </a:lnSpc>
              <a:spcBef>
                <a:spcPts val="600"/>
              </a:spcBef>
              <a:spcAft>
                <a:spcPts val="1000"/>
              </a:spcAft>
              <a:buNone/>
            </a:pPr>
            <a:r>
              <a:rPr lang="en-US" sz="2000" b="1" dirty="0">
                <a:solidFill>
                  <a:srgbClr val="002060"/>
                </a:solidFill>
                <a:latin typeface="Arial" pitchFamily="34" charset="0"/>
                <a:cs typeface="Arial" pitchFamily="34" charset="0"/>
              </a:rPr>
              <a:t>The International Organization for Standardization (ISO), </a:t>
            </a:r>
            <a:r>
              <a:rPr lang="en-US" sz="2000" dirty="0">
                <a:solidFill>
                  <a:srgbClr val="002060"/>
                </a:solidFill>
                <a:latin typeface="Arial" pitchFamily="34" charset="0"/>
                <a:cs typeface="Arial" pitchFamily="34" charset="0"/>
              </a:rPr>
              <a:t>is an independent, nongovernmental organization </a:t>
            </a:r>
            <a:endParaRPr lang="en-US" sz="20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r>
              <a:rPr lang="en-US" sz="2000" dirty="0" smtClean="0">
                <a:solidFill>
                  <a:srgbClr val="002060"/>
                </a:solidFill>
                <a:latin typeface="Arial" pitchFamily="34" charset="0"/>
                <a:cs typeface="Arial" pitchFamily="34" charset="0"/>
              </a:rPr>
              <a:t>ISO</a:t>
            </a:r>
            <a:r>
              <a:rPr lang="en-US" sz="2000" dirty="0">
                <a:solidFill>
                  <a:srgbClr val="002060"/>
                </a:solidFill>
                <a:latin typeface="Arial" pitchFamily="34" charset="0"/>
                <a:cs typeface="Arial" pitchFamily="34" charset="0"/>
              </a:rPr>
              <a:t>, through its 163 member organizations, brings together experts ―to share knowledge and develop voluntary, consensus-based, market relevant International Standards that support innovation and provide solutions to global challenges</a:t>
            </a:r>
            <a:r>
              <a:rPr lang="en-US" sz="2000" dirty="0" smtClean="0">
                <a:solidFill>
                  <a:srgbClr val="002060"/>
                </a:solidFill>
                <a:latin typeface="Arial" pitchFamily="34" charset="0"/>
                <a:cs typeface="Arial" pitchFamily="34" charset="0"/>
              </a:rPr>
              <a:t>.</a:t>
            </a:r>
          </a:p>
          <a:p>
            <a:pPr algn="just">
              <a:lnSpc>
                <a:spcPct val="115000"/>
              </a:lnSpc>
              <a:spcBef>
                <a:spcPts val="600"/>
              </a:spcBef>
              <a:spcAft>
                <a:spcPts val="1000"/>
              </a:spcAft>
              <a:buNone/>
            </a:pPr>
            <a:r>
              <a:rPr lang="en-US" sz="2000" dirty="0">
                <a:solidFill>
                  <a:srgbClr val="002060"/>
                </a:solidFill>
                <a:latin typeface="Arial" pitchFamily="34" charset="0"/>
                <a:cs typeface="Arial" pitchFamily="34" charset="0"/>
              </a:rPr>
              <a:t>ISO has published 21,780 International Standards and related documents, covering almost all aspects of technology and every sector of manufacturing, including food safety. </a:t>
            </a:r>
            <a:endParaRPr lang="en-US" sz="20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92500"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algn="just">
              <a:lnSpc>
                <a:spcPct val="115000"/>
              </a:lnSpc>
              <a:spcBef>
                <a:spcPts val="600"/>
              </a:spcBef>
              <a:spcAft>
                <a:spcPts val="1000"/>
              </a:spcAft>
              <a:buNone/>
            </a:pPr>
            <a:r>
              <a:rPr lang="en-US" sz="2400" b="1" dirty="0" smtClean="0">
                <a:solidFill>
                  <a:srgbClr val="002060"/>
                </a:solidFill>
                <a:latin typeface="Arial" pitchFamily="34" charset="0"/>
                <a:cs typeface="Arial" pitchFamily="34" charset="0"/>
              </a:rPr>
              <a:t>ISO is derived from the Greek word </a:t>
            </a:r>
            <a:r>
              <a:rPr lang="en-US" sz="2400" b="1" dirty="0" err="1" smtClean="0">
                <a:solidFill>
                  <a:srgbClr val="002060"/>
                </a:solidFill>
                <a:latin typeface="Arial" pitchFamily="34" charset="0"/>
                <a:cs typeface="Arial" pitchFamily="34" charset="0"/>
              </a:rPr>
              <a:t>isos</a:t>
            </a:r>
            <a:r>
              <a:rPr lang="en-US" sz="2400" b="1" dirty="0" smtClean="0">
                <a:solidFill>
                  <a:srgbClr val="002060"/>
                </a:solidFill>
                <a:latin typeface="Arial" pitchFamily="34" charset="0"/>
                <a:cs typeface="Arial" pitchFamily="34" charset="0"/>
              </a:rPr>
              <a:t>, meaning equal. Whatever the country, whatever the language, we are always ISO.</a:t>
            </a:r>
            <a:r>
              <a:rPr lang="en-US" sz="2400" dirty="0" smtClean="0">
                <a:solidFill>
                  <a:srgbClr val="002060"/>
                </a:solidFill>
                <a:latin typeface="Arial" pitchFamily="34" charset="0"/>
                <a:cs typeface="Arial" pitchFamily="34" charset="0"/>
              </a:rPr>
              <a:t> </a:t>
            </a:r>
          </a:p>
          <a:p>
            <a:pPr algn="just">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ISO 9001  sets out the requirements for a quality management system. It helps businesses and organizations to be more efficient and improve customer satisfaction. </a:t>
            </a:r>
          </a:p>
          <a:p>
            <a:pPr algn="just">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ISO 9001, is applicable to any kind and type of organization.</a:t>
            </a:r>
            <a:endParaRPr lang="el-GR" sz="24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51053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30D907F0BA18541B0B4538FE18D9047" ma:contentTypeVersion="1" ma:contentTypeDescription="Upload an image." ma:contentTypeScope="" ma:versionID="0210837bf5aed3924f4352ea440aa9e7">
  <xsd:schema xmlns:xsd="http://www.w3.org/2001/XMLSchema" xmlns:xs="http://www.w3.org/2001/XMLSchema" xmlns:p="http://schemas.microsoft.com/office/2006/metadata/properties" xmlns:ns1="http://schemas.microsoft.com/sharepoint/v3" xmlns:ns2="DA5A8833-2990-4E97-B722-A9AD63A2696E" xmlns:ns3="http://schemas.microsoft.com/sharepoint/v3/fields" targetNamespace="http://schemas.microsoft.com/office/2006/metadata/properties" ma:root="true" ma:fieldsID="8fb3d36556e5a55ffc38bf9f08c6fa4a" ns1:_="" ns2:_="" ns3:_="">
    <xsd:import namespace="http://schemas.microsoft.com/sharepoint/v3"/>
    <xsd:import namespace="DA5A8833-2990-4E97-B722-A9AD63A2696E"/>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5A8833-2990-4E97-B722-A9AD63A2696E"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DA5A8833-2990-4E97-B722-A9AD63A2696E"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03D9E74A-3081-476B-9A68-CA6790FD91D4}"/>
</file>

<file path=customXml/itemProps2.xml><?xml version="1.0" encoding="utf-8"?>
<ds:datastoreItem xmlns:ds="http://schemas.openxmlformats.org/officeDocument/2006/customXml" ds:itemID="{EB17EF86-FCDA-4437-A225-B6219837D074}"/>
</file>

<file path=customXml/itemProps3.xml><?xml version="1.0" encoding="utf-8"?>
<ds:datastoreItem xmlns:ds="http://schemas.openxmlformats.org/officeDocument/2006/customXml" ds:itemID="{740CBF9F-03D7-4344-9BDD-CE8B21A0DDA7}"/>
</file>

<file path=docProps/app.xml><?xml version="1.0" encoding="utf-8"?>
<Properties xmlns="http://schemas.openxmlformats.org/officeDocument/2006/extended-properties" xmlns:vt="http://schemas.openxmlformats.org/officeDocument/2006/docPropsVTypes">
  <Template>Footer</Template>
  <TotalTime>2918</TotalTime>
  <Words>5034</Words>
  <Application>Microsoft Office PowerPoint</Application>
  <PresentationFormat>On-screen Show (4:3)</PresentationFormat>
  <Paragraphs>1106</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keywords/>
  <dc:description/>
  <cp:lastModifiedBy>REA</cp:lastModifiedBy>
  <cp:revision>175</cp:revision>
  <dcterms:created xsi:type="dcterms:W3CDTF">2016-10-05T14:03:55Z</dcterms:created>
  <dcterms:modified xsi:type="dcterms:W3CDTF">2018-04-29T09:02:39Z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0x0101009148F5A04DDD49CBA7127AADA5FB792B00AADE34325A8B49CDA8BB4DB53328F21400C30D907F0BA18541B0B4538FE18D9047</vt:lpwstr>
  </property>
</Properties>
</file>