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28.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29.xml" ContentType="application/vnd.openxmlformats-officedocument.presentationml.slide+xml"/>
  <Override PartName="/ppt/slides/slide82.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81.xml" ContentType="application/vnd.openxmlformats-officedocument.presentationml.slide+xml"/>
  <Override PartName="/ppt/slides/slide8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80.xml" ContentType="application/vnd.openxmlformats-officedocument.presentationml.slide+xml"/>
  <Override PartName="/ppt/slides/slide5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54.xml" ContentType="application/vnd.openxmlformats-officedocument.presentationml.slide+xml"/>
  <Override PartName="/ppt/slides/slide69.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6.xml" ContentType="application/vnd.openxmlformats-officedocument.presentationml.slide+xml"/>
  <Override PartName="/ppt/slides/slide59.xml" ContentType="application/vnd.openxmlformats-officedocument.presentationml.slide+xml"/>
  <Override PartName="/ppt/slides/slide6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0.xml" ContentType="application/vnd.openxmlformats-officedocument.presentationml.slide+xml"/>
  <Override PartName="/ppt/slides/slide58.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0.xml" ContentType="application/vnd.openxmlformats-officedocument.presentationml.notesSlide+xml"/>
  <Override PartName="/ppt/notesSlides/notesSlide40.xml" ContentType="application/vnd.openxmlformats-officedocument.presentationml.notesSlide+xml"/>
  <Override PartName="/ppt/notesSlides/notesSlide52.xml" ContentType="application/vnd.openxmlformats-officedocument.presentationml.notesSlide+xml"/>
  <Override PartName="/ppt/notesSlides/notesSlide86.xml" ContentType="application/vnd.openxmlformats-officedocument.presentationml.notesSlide+xml"/>
  <Override PartName="/ppt/notesSlides/notesSlide51.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78.xml" ContentType="application/vnd.openxmlformats-officedocument.presentationml.notesSlide+xml"/>
  <Override PartName="/ppt/notesSlides/notesSlide87.xml" ContentType="application/vnd.openxmlformats-officedocument.presentationml.notesSlide+xml"/>
  <Override PartName="/ppt/notesSlides/notesSlide76.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3.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71.xml" ContentType="application/vnd.openxmlformats-officedocument.presentationml.notesSlide+xml"/>
  <Override PartName="/ppt/notesSlides/notesSlide67.xml" ContentType="application/vnd.openxmlformats-officedocument.presentationml.notesSlide+xml"/>
  <Override PartName="/ppt/notesSlides/notesSlide72.xml" ContentType="application/vnd.openxmlformats-officedocument.presentationml.notesSlide+xml"/>
  <Override PartName="/ppt/notesSlides/notesSlide70.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06"/>
  </p:notesMasterIdLst>
  <p:sldIdLst>
    <p:sldId id="275" r:id="rId2"/>
    <p:sldId id="277" r:id="rId3"/>
    <p:sldId id="274" r:id="rId4"/>
    <p:sldId id="282" r:id="rId5"/>
    <p:sldId id="283" r:id="rId6"/>
    <p:sldId id="285" r:id="rId7"/>
    <p:sldId id="287" r:id="rId8"/>
    <p:sldId id="289" r:id="rId9"/>
    <p:sldId id="291" r:id="rId10"/>
    <p:sldId id="310" r:id="rId11"/>
    <p:sldId id="312" r:id="rId12"/>
    <p:sldId id="293" r:id="rId13"/>
    <p:sldId id="306" r:id="rId14"/>
    <p:sldId id="297" r:id="rId15"/>
    <p:sldId id="299" r:id="rId16"/>
    <p:sldId id="304" r:id="rId17"/>
    <p:sldId id="303" r:id="rId18"/>
    <p:sldId id="302" r:id="rId19"/>
    <p:sldId id="316" r:id="rId20"/>
    <p:sldId id="320" r:id="rId21"/>
    <p:sldId id="319" r:id="rId22"/>
    <p:sldId id="318" r:id="rId23"/>
    <p:sldId id="314" r:id="rId24"/>
    <p:sldId id="301" r:id="rId25"/>
    <p:sldId id="322" r:id="rId26"/>
    <p:sldId id="323" r:id="rId27"/>
    <p:sldId id="329" r:id="rId28"/>
    <p:sldId id="328" r:id="rId29"/>
    <p:sldId id="324" r:id="rId30"/>
    <p:sldId id="334" r:id="rId31"/>
    <p:sldId id="333" r:id="rId32"/>
    <p:sldId id="332" r:id="rId33"/>
    <p:sldId id="331" r:id="rId34"/>
    <p:sldId id="325" r:id="rId35"/>
    <p:sldId id="341" r:id="rId36"/>
    <p:sldId id="340" r:id="rId37"/>
    <p:sldId id="339" r:id="rId38"/>
    <p:sldId id="338" r:id="rId39"/>
    <p:sldId id="337" r:id="rId40"/>
    <p:sldId id="336" r:id="rId41"/>
    <p:sldId id="352" r:id="rId42"/>
    <p:sldId id="351" r:id="rId43"/>
    <p:sldId id="350" r:id="rId44"/>
    <p:sldId id="349" r:id="rId45"/>
    <p:sldId id="348" r:id="rId46"/>
    <p:sldId id="347" r:id="rId47"/>
    <p:sldId id="346" r:id="rId48"/>
    <p:sldId id="345" r:id="rId49"/>
    <p:sldId id="344" r:id="rId50"/>
    <p:sldId id="343" r:id="rId51"/>
    <p:sldId id="366" r:id="rId52"/>
    <p:sldId id="365" r:id="rId53"/>
    <p:sldId id="364" r:id="rId54"/>
    <p:sldId id="384" r:id="rId55"/>
    <p:sldId id="383" r:id="rId56"/>
    <p:sldId id="382" r:id="rId57"/>
    <p:sldId id="381" r:id="rId58"/>
    <p:sldId id="380" r:id="rId59"/>
    <p:sldId id="379" r:id="rId60"/>
    <p:sldId id="378" r:id="rId61"/>
    <p:sldId id="377" r:id="rId62"/>
    <p:sldId id="376" r:id="rId63"/>
    <p:sldId id="375" r:id="rId64"/>
    <p:sldId id="374" r:id="rId65"/>
    <p:sldId id="373" r:id="rId66"/>
    <p:sldId id="372" r:id="rId67"/>
    <p:sldId id="386" r:id="rId68"/>
    <p:sldId id="371" r:id="rId69"/>
    <p:sldId id="370" r:id="rId70"/>
    <p:sldId id="387" r:id="rId71"/>
    <p:sldId id="369" r:id="rId72"/>
    <p:sldId id="368" r:id="rId73"/>
    <p:sldId id="363" r:id="rId74"/>
    <p:sldId id="362" r:id="rId75"/>
    <p:sldId id="361" r:id="rId76"/>
    <p:sldId id="360" r:id="rId77"/>
    <p:sldId id="359" r:id="rId78"/>
    <p:sldId id="358" r:id="rId79"/>
    <p:sldId id="357" r:id="rId80"/>
    <p:sldId id="356" r:id="rId81"/>
    <p:sldId id="355" r:id="rId82"/>
    <p:sldId id="392" r:id="rId83"/>
    <p:sldId id="391" r:id="rId84"/>
    <p:sldId id="390" r:id="rId85"/>
    <p:sldId id="389" r:id="rId86"/>
    <p:sldId id="354" r:id="rId87"/>
    <p:sldId id="397" r:id="rId88"/>
    <p:sldId id="396" r:id="rId89"/>
    <p:sldId id="395" r:id="rId90"/>
    <p:sldId id="399" r:id="rId91"/>
    <p:sldId id="394" r:id="rId92"/>
    <p:sldId id="400" r:id="rId93"/>
    <p:sldId id="408" r:id="rId94"/>
    <p:sldId id="407" r:id="rId95"/>
    <p:sldId id="406" r:id="rId96"/>
    <p:sldId id="405" r:id="rId97"/>
    <p:sldId id="404" r:id="rId98"/>
    <p:sldId id="403" r:id="rId99"/>
    <p:sldId id="412" r:id="rId100"/>
    <p:sldId id="411" r:id="rId101"/>
    <p:sldId id="410" r:id="rId102"/>
    <p:sldId id="416" r:id="rId103"/>
    <p:sldId id="415" r:id="rId104"/>
    <p:sldId id="418" r:id="rId10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90" autoAdjust="0"/>
  </p:normalViewPr>
  <p:slideViewPr>
    <p:cSldViewPr>
      <p:cViewPr varScale="1">
        <p:scale>
          <a:sx n="52" d="100"/>
          <a:sy n="52" d="100"/>
        </p:scale>
        <p:origin x="-1219"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2.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29/4/2018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a:p>
        </p:txBody>
      </p:sp>
    </p:spTree>
    <p:extLst>
      <p:ext uri="{BB962C8B-B14F-4D97-AF65-F5344CB8AC3E}">
        <p14:creationId xmlns:p14="http://schemas.microsoft.com/office/powerpoint/2010/main"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9278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5A3BB03-6A54-48B3-84D9-F961737C9EFD}"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211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a:solidFill>
                <a:srgbClr val="000000"/>
              </a:solidFill>
            </a:endParaRPr>
          </a:p>
        </p:txBody>
      </p:sp>
      <p:sp>
        <p:nvSpPr>
          <p:cNvPr id="8" name="Footer Placeholder 7"/>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a:solidFill>
                <a:srgbClr val="000000"/>
              </a:solidFill>
            </a:endParaRPr>
          </a:p>
        </p:txBody>
      </p:sp>
      <p:sp>
        <p:nvSpPr>
          <p:cNvPr id="4" name="Footer Placeholder 3"/>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a:solidFill>
                <a:srgbClr val="000000"/>
              </a:solidFill>
            </a:endParaRPr>
          </a:p>
        </p:txBody>
      </p:sp>
      <p:sp>
        <p:nvSpPr>
          <p:cNvPr id="3" name="Footer Placeholder 2"/>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a:solidFill>
                <a:srgbClr val="000000"/>
              </a:solidFill>
            </a:endParaRPr>
          </a:p>
        </p:txBody>
      </p:sp>
    </p:spTree>
    <p:extLst>
      <p:ext uri="{BB962C8B-B14F-4D97-AF65-F5344CB8AC3E}">
        <p14:creationId xmlns:p14="http://schemas.microsoft.com/office/powerpoint/2010/main"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8032" y="1982703"/>
            <a:ext cx="10351914" cy="1158265"/>
            <a:chOff x="288032" y="1700808"/>
            <a:chExt cx="10351914" cy="1158265"/>
          </a:xfrm>
        </p:grpSpPr>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 y="1700808"/>
              <a:ext cx="7232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2348880"/>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5896" y="2705086"/>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4813" y="3409875"/>
            <a:ext cx="28590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912334"/>
            <a:ext cx="842968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4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 </a:t>
            </a:r>
            <a:r>
              <a:rPr lang="en-US" sz="2800" b="1" dirty="0" smtClean="0">
                <a:solidFill>
                  <a:srgbClr val="002060"/>
                </a:solidFill>
                <a:latin typeface="Arial" pitchFamily="34" charset="0"/>
                <a:cs typeface="Arial" pitchFamily="34" charset="0"/>
              </a:rPr>
              <a:t>Clause 4.2 - Understanding the needs and expectations of interested parties </a:t>
            </a:r>
          </a:p>
          <a:p>
            <a:r>
              <a:rPr lang="en-US" sz="2800" dirty="0" smtClean="0">
                <a:solidFill>
                  <a:srgbClr val="002060"/>
                </a:solidFill>
                <a:latin typeface="Arial" pitchFamily="34" charset="0"/>
                <a:cs typeface="Arial" pitchFamily="34" charset="0"/>
              </a:rPr>
              <a:t>The requirements for identifying relevant interested parties means that you need to decide whose opinion your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should consider. </a:t>
            </a: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778674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10.2 – Non-conformity and corrective action </a:t>
            </a:r>
          </a:p>
          <a:p>
            <a:r>
              <a:rPr lang="en-US" sz="2400" b="1" dirty="0" smtClean="0">
                <a:solidFill>
                  <a:srgbClr val="002060"/>
                </a:solidFill>
                <a:latin typeface="Arial" pitchFamily="34" charset="0"/>
                <a:cs typeface="Arial" pitchFamily="34" charset="0"/>
              </a:rPr>
              <a:t>Clause 10.2.1 </a:t>
            </a:r>
          </a:p>
          <a:p>
            <a:r>
              <a:rPr lang="en-US" sz="2400" dirty="0" smtClean="0">
                <a:solidFill>
                  <a:srgbClr val="002060"/>
                </a:solidFill>
                <a:latin typeface="Arial" pitchFamily="34" charset="0"/>
                <a:cs typeface="Arial" pitchFamily="34" charset="0"/>
              </a:rPr>
              <a:t>When something goes wrong you must: </a:t>
            </a:r>
          </a:p>
          <a:p>
            <a:r>
              <a:rPr lang="en-US" sz="2400" dirty="0" smtClean="0">
                <a:solidFill>
                  <a:srgbClr val="002060"/>
                </a:solidFill>
                <a:latin typeface="Arial" pitchFamily="34" charset="0"/>
                <a:cs typeface="Arial" pitchFamily="34" charset="0"/>
              </a:rPr>
              <a:t>a) react to it: </a:t>
            </a:r>
          </a:p>
          <a:p>
            <a:r>
              <a:rPr lang="en-US" sz="2400" dirty="0" smtClean="0">
                <a:solidFill>
                  <a:srgbClr val="002060"/>
                </a:solidFill>
                <a:latin typeface="Arial" pitchFamily="34" charset="0"/>
                <a:cs typeface="Arial" pitchFamily="34" charset="0"/>
              </a:rPr>
              <a:t>1) do something / take action / fix it; </a:t>
            </a:r>
          </a:p>
          <a:p>
            <a:r>
              <a:rPr lang="en-US" sz="2400" dirty="0" smtClean="0">
                <a:solidFill>
                  <a:srgbClr val="002060"/>
                </a:solidFill>
                <a:latin typeface="Arial" pitchFamily="34" charset="0"/>
                <a:cs typeface="Arial" pitchFamily="34" charset="0"/>
              </a:rPr>
              <a:t>2) deal with the impact it had (e.g. upset customer).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b) evaluate what went wrong to prevent it happening again and check there are not other similar issues that could happen. </a:t>
            </a:r>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Key now is to update risks and opportunities.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643866"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10.2.2 </a:t>
            </a:r>
          </a:p>
          <a:p>
            <a:r>
              <a:rPr lang="en-US" sz="2400" b="1" dirty="0" smtClean="0">
                <a:solidFill>
                  <a:srgbClr val="002060"/>
                </a:solidFill>
                <a:latin typeface="Arial" pitchFamily="34" charset="0"/>
                <a:cs typeface="Arial" pitchFamily="34" charset="0"/>
              </a:rPr>
              <a:t>Note: This is a new clause. </a:t>
            </a:r>
          </a:p>
          <a:p>
            <a:r>
              <a:rPr lang="en-US" sz="2400" dirty="0" smtClean="0">
                <a:solidFill>
                  <a:srgbClr val="002060"/>
                </a:solidFill>
                <a:latin typeface="Arial" pitchFamily="34" charset="0"/>
                <a:cs typeface="Arial" pitchFamily="34" charset="0"/>
              </a:rPr>
              <a:t>Keep records of all non-conformities, what you did to resolve them, implement additional measures, etc. </a:t>
            </a:r>
          </a:p>
          <a:p>
            <a:r>
              <a:rPr lang="en-US" sz="2400" dirty="0" smtClean="0">
                <a:solidFill>
                  <a:srgbClr val="002060"/>
                </a:solidFill>
                <a:latin typeface="Arial" pitchFamily="34" charset="0"/>
                <a:cs typeface="Arial" pitchFamily="34" charset="0"/>
              </a:rPr>
              <a:t>No requirement for a corrective action procedure now. </a:t>
            </a:r>
          </a:p>
          <a:p>
            <a:r>
              <a:rPr lang="en-US" sz="2400" i="1" dirty="0" smtClean="0">
                <a:solidFill>
                  <a:srgbClr val="002060"/>
                </a:solidFill>
                <a:latin typeface="Arial" pitchFamily="34" charset="0"/>
                <a:cs typeface="Arial" pitchFamily="34" charset="0"/>
              </a:rPr>
              <a:t>Example Non-conformance has been identified during an installation / customer visit. Make notes of what went wrong, e.g. insufficient cable provision, additional needs to be purchased, does this impact the length of the job, the client impact, etc. and the cost / time? </a:t>
            </a:r>
          </a:p>
          <a:p>
            <a:r>
              <a:rPr lang="en-US" sz="2400" dirty="0" smtClean="0">
                <a:solidFill>
                  <a:srgbClr val="002060"/>
                </a:solidFill>
                <a:latin typeface="Arial" pitchFamily="34" charset="0"/>
                <a:cs typeface="Arial" pitchFamily="34" charset="0"/>
              </a:rPr>
              <a:t>Amend assignment instructions to reflect the change. 	</a:t>
            </a:r>
          </a:p>
        </p:txBody>
      </p:sp>
    </p:spTree>
    <p:extLst>
      <p:ext uri="{BB962C8B-B14F-4D97-AF65-F5344CB8AC3E}">
        <p14:creationId xmlns:p14="http://schemas.microsoft.com/office/powerpoint/2010/main" val="29502581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7715304" cy="2677656"/>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10.3 - Continual improvement </a:t>
            </a:r>
          </a:p>
          <a:p>
            <a:r>
              <a:rPr lang="en-US" sz="2400" dirty="0" smtClean="0">
                <a:solidFill>
                  <a:srgbClr val="002060"/>
                </a:solidFill>
                <a:latin typeface="Arial" pitchFamily="34" charset="0"/>
                <a:cs typeface="Arial" pitchFamily="34" charset="0"/>
              </a:rPr>
              <a:t>There is now a clearer expectation for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use data from monitoring and measuring to review the business performance and that of the QMS.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should be clear to use this information, by </a:t>
            </a:r>
            <a:r>
              <a:rPr lang="en-US" sz="2400" dirty="0" err="1" smtClean="0">
                <a:solidFill>
                  <a:srgbClr val="002060"/>
                </a:solidFill>
                <a:latin typeface="Arial" pitchFamily="34" charset="0"/>
                <a:cs typeface="Arial" pitchFamily="34" charset="0"/>
              </a:rPr>
              <a:t>analysing</a:t>
            </a:r>
            <a:r>
              <a:rPr lang="en-US" sz="2400" dirty="0" smtClean="0">
                <a:solidFill>
                  <a:srgbClr val="002060"/>
                </a:solidFill>
                <a:latin typeface="Arial" pitchFamily="34" charset="0"/>
                <a:cs typeface="Arial" pitchFamily="34" charset="0"/>
              </a:rPr>
              <a:t> it and ensuring that the QMS is adequate for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286808" cy="3785652"/>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r>
              <a:rPr lang="en-US" sz="2400" i="1" dirty="0" smtClean="0">
                <a:solidFill>
                  <a:srgbClr val="002060"/>
                </a:solidFill>
                <a:latin typeface="Arial" pitchFamily="34" charset="0"/>
                <a:cs typeface="Arial" pitchFamily="34" charset="0"/>
              </a:rPr>
              <a:t>Minutes of meetings would detail that actions have been taken and that improvements have been made. For some </a:t>
            </a:r>
            <a:r>
              <a:rPr lang="en-US" sz="2400" i="1" dirty="0" err="1" smtClean="0">
                <a:solidFill>
                  <a:srgbClr val="002060"/>
                </a:solidFill>
                <a:latin typeface="Arial" pitchFamily="34" charset="0"/>
                <a:cs typeface="Arial" pitchFamily="34" charset="0"/>
              </a:rPr>
              <a:t>organisations</a:t>
            </a:r>
            <a:r>
              <a:rPr lang="en-US" sz="2400" i="1" dirty="0" smtClean="0">
                <a:solidFill>
                  <a:srgbClr val="002060"/>
                </a:solidFill>
                <a:latin typeface="Arial" pitchFamily="34" charset="0"/>
                <a:cs typeface="Arial" pitchFamily="34" charset="0"/>
              </a:rPr>
              <a:t>, they may have charts and trend analysis in place that highlights positive trends, e.g. staff retention has improved, sales conversion has increased, customer complaints have declined, profitability is growing. </a:t>
            </a:r>
          </a:p>
          <a:p>
            <a:r>
              <a:rPr lang="en-US" sz="2400" dirty="0" smtClean="0">
                <a:solidFill>
                  <a:srgbClr val="002060"/>
                </a:solidFill>
                <a:latin typeface="Arial" pitchFamily="34" charset="0"/>
                <a:cs typeface="Arial" pitchFamily="34" charset="0"/>
              </a:rPr>
              <a:t>Directors and senior management should be able to review these top levels results and have a good understanding that improvement is taking place and/or is planned 	</a:t>
            </a:r>
          </a:p>
        </p:txBody>
      </p:sp>
    </p:spTree>
    <p:extLst>
      <p:ext uri="{BB962C8B-B14F-4D97-AF65-F5344CB8AC3E}">
        <p14:creationId xmlns:p14="http://schemas.microsoft.com/office/powerpoint/2010/main" val="29502581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1600"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1600" dirty="0" smtClean="0">
              <a:solidFill>
                <a:srgbClr val="002060"/>
              </a:solidFill>
              <a:latin typeface="Arial" pitchFamily="34" charset="0"/>
              <a:ea typeface="Calibri"/>
              <a:cs typeface="Arial" pitchFamily="34" charset="0"/>
            </a:endParaRPr>
          </a:p>
          <a:p>
            <a:r>
              <a:rPr lang="en-US" sz="1600" dirty="0" smtClean="0">
                <a:solidFill>
                  <a:srgbClr val="002060"/>
                </a:solidFill>
                <a:latin typeface="Arial" pitchFamily="34" charset="0"/>
                <a:cs typeface="Arial" pitchFamily="34" charset="0"/>
              </a:rPr>
              <a:t>Quality management systems — INTERNATIONAL STANDARD ISO/FDIS 9001 Requirements, ISO/TC 176/SC 2, 2015, Final Draft</a:t>
            </a:r>
            <a:endParaRPr lang="el-GR" sz="1600" dirty="0" smtClean="0">
              <a:solidFill>
                <a:srgbClr val="002060"/>
              </a:solidFill>
              <a:latin typeface="Arial" pitchFamily="34" charset="0"/>
              <a:cs typeface="Arial" pitchFamily="34" charset="0"/>
            </a:endParaRPr>
          </a:p>
          <a:p>
            <a:r>
              <a:rPr lang="en-US" sz="1600" dirty="0" smtClean="0">
                <a:solidFill>
                  <a:srgbClr val="002060"/>
                </a:solidFill>
                <a:latin typeface="Arial" pitchFamily="34" charset="0"/>
                <a:cs typeface="Arial" pitchFamily="34" charset="0"/>
              </a:rPr>
              <a:t>Quality management principles - </a:t>
            </a:r>
            <a:r>
              <a:rPr lang="en-US" sz="1600" dirty="0" err="1" smtClean="0">
                <a:solidFill>
                  <a:srgbClr val="002060"/>
                </a:solidFill>
                <a:latin typeface="Arial" pitchFamily="34" charset="0"/>
                <a:cs typeface="Arial" pitchFamily="34" charset="0"/>
              </a:rPr>
              <a:t>ISO.Org</a:t>
            </a:r>
            <a:r>
              <a:rPr lang="en-US" sz="1600" dirty="0" smtClean="0">
                <a:solidFill>
                  <a:srgbClr val="002060"/>
                </a:solidFill>
                <a:latin typeface="Arial" pitchFamily="34" charset="0"/>
                <a:cs typeface="Arial" pitchFamily="34" charset="0"/>
              </a:rPr>
              <a:t>, 2012</a:t>
            </a:r>
          </a:p>
          <a:p>
            <a:r>
              <a:rPr lang="en-US" sz="1600" dirty="0" smtClean="0">
                <a:solidFill>
                  <a:srgbClr val="002060"/>
                </a:solidFill>
                <a:latin typeface="Arial" pitchFamily="34" charset="0"/>
                <a:cs typeface="Arial" pitchFamily="34" charset="0"/>
              </a:rPr>
              <a:t>NSI, Annex A to 9001:2015 Guidance document for approved companies, A step by step guide on how to interpret each clause, June 2016</a:t>
            </a:r>
          </a:p>
          <a:p>
            <a:endParaRPr lang="el-GR" sz="1600" dirty="0" smtClean="0">
              <a:solidFill>
                <a:srgbClr val="002060"/>
              </a:solidFill>
              <a:latin typeface="Arial" pitchFamily="34" charset="0"/>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286808" cy="2308324"/>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References</a:t>
            </a:r>
            <a:endParaRPr lang="en-US" sz="1600" dirty="0" smtClean="0">
              <a:solidFill>
                <a:srgbClr val="002060"/>
              </a:solidFill>
              <a:latin typeface="Arial" pitchFamily="34" charset="0"/>
              <a:cs typeface="Arial" pitchFamily="34" charset="0"/>
            </a:endParaRPr>
          </a:p>
          <a:p>
            <a:r>
              <a:rPr lang="en-US" sz="1600" dirty="0" smtClean="0">
                <a:solidFill>
                  <a:srgbClr val="002060"/>
                </a:solidFill>
                <a:latin typeface="Arial" pitchFamily="34" charset="0"/>
                <a:cs typeface="Arial" pitchFamily="34" charset="0"/>
              </a:rPr>
              <a:t>•American Society for Quality. Plan–Do–Check–Act Cycle. http://www.asq.org/learn-about-quality/project-planning-tools/overview/pdca-cycle.html</a:t>
            </a:r>
          </a:p>
          <a:p>
            <a:r>
              <a:rPr lang="en-US" sz="1600" dirty="0" smtClean="0">
                <a:solidFill>
                  <a:srgbClr val="002060"/>
                </a:solidFill>
                <a:latin typeface="Arial" pitchFamily="34" charset="0"/>
                <a:cs typeface="Arial" pitchFamily="34" charset="0"/>
              </a:rPr>
              <a:t>•asq.org/learn-about-quality/iso-9000/overview/quality-management-principles.html</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635336"/>
            <a:ext cx="842968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8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800" b="0" i="0" u="none" strike="noStrike" cap="none" normalizeH="0" baseline="0" dirty="0" smtClean="0">
              <a:ln>
                <a:noFill/>
              </a:ln>
              <a:solidFill>
                <a:srgbClr val="002060"/>
              </a:solidFill>
              <a:effectLst/>
              <a:latin typeface="Arial" pitchFamily="34" charset="0"/>
              <a:cs typeface="Arial" pitchFamily="34" charset="0"/>
            </a:endParaRPr>
          </a:p>
          <a:p>
            <a:r>
              <a:rPr kumimoji="0" lang="en-US" sz="28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 </a:t>
            </a:r>
          </a:p>
          <a:p>
            <a:r>
              <a:rPr lang="en-US" sz="2800" b="1" dirty="0" smtClean="0">
                <a:solidFill>
                  <a:srgbClr val="002060"/>
                </a:solidFill>
                <a:latin typeface="Arial" pitchFamily="34" charset="0"/>
                <a:cs typeface="Arial" pitchFamily="34" charset="0"/>
              </a:rPr>
              <a:t>Clause 4.3 - Determining the scope of the QMS </a:t>
            </a:r>
          </a:p>
          <a:p>
            <a:r>
              <a:rPr lang="en-US" sz="2800" dirty="0" err="1" smtClean="0">
                <a:solidFill>
                  <a:srgbClr val="002060"/>
                </a:solidFill>
                <a:latin typeface="Arial" pitchFamily="34" charset="0"/>
                <a:cs typeface="Arial" pitchFamily="34" charset="0"/>
              </a:rPr>
              <a:t>Organisations</a:t>
            </a:r>
            <a:r>
              <a:rPr lang="en-US" sz="2800" dirty="0" smtClean="0">
                <a:solidFill>
                  <a:srgbClr val="002060"/>
                </a:solidFill>
                <a:latin typeface="Arial" pitchFamily="34" charset="0"/>
                <a:cs typeface="Arial" pitchFamily="34" charset="0"/>
              </a:rPr>
              <a:t> must clearly define what they sell, including products and services. Link this to the relevant standards that they are governed by. </a:t>
            </a: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6145" name="Rectangle 1"/>
          <p:cNvSpPr>
            <a:spLocks noChangeArrowheads="1"/>
          </p:cNvSpPr>
          <p:nvPr/>
        </p:nvSpPr>
        <p:spPr bwMode="auto">
          <a:xfrm>
            <a:off x="642910" y="1571479"/>
            <a:ext cx="764386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Clause 4.4 - QMS and its processes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The process is a set of interrelated activities that transform activity inputs into outputs. For example, Installation: The process of converting a box of components into a working security system.</a:t>
            </a:r>
            <a:endPar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 approach</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 approach is a management strategy that requires </a:t>
            </a:r>
            <a:r>
              <a:rPr kumimoji="0" lang="en-US" sz="2000" b="0" i="0" u="none" strike="noStrike" cap="none" normalizeH="0" baseline="0" dirty="0" err="1" smtClean="0">
                <a:ln>
                  <a:noFill/>
                </a:ln>
                <a:solidFill>
                  <a:srgbClr val="002060"/>
                </a:solidFill>
                <a:effectLst/>
                <a:latin typeface="Century Gothic" pitchFamily="34" charset="0"/>
                <a:ea typeface="Times New Roman" pitchFamily="18" charset="0"/>
                <a:cs typeface="Arial" pitchFamily="34" charset="0"/>
              </a:rPr>
              <a:t>organisations</a:t>
            </a: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 to manage its processes and the interactions between them. Thus you need to consider each major process of the company and their supporting processes.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71612"/>
            <a:ext cx="7572428" cy="3477875"/>
          </a:xfrm>
          <a:prstGeom prst="rect">
            <a:avLst/>
          </a:prstGeom>
        </p:spPr>
        <p:txBody>
          <a:bodyPr wrap="square">
            <a:spAutoFit/>
          </a:bodyPr>
          <a:lstStyle/>
          <a:p>
            <a:pPr lvl="0" eaLnBrk="0" fontAlgn="base" hangingPunct="0">
              <a:spcBef>
                <a:spcPct val="0"/>
              </a:spcBef>
              <a:spcAft>
                <a:spcPct val="0"/>
              </a:spcAft>
            </a:pPr>
            <a:r>
              <a:rPr lang="en-US" sz="2000" u="sng" dirty="0" smtClean="0">
                <a:solidFill>
                  <a:srgbClr val="002060"/>
                </a:solidFill>
                <a:latin typeface="Century Gothic" pitchFamily="34" charset="0"/>
                <a:ea typeface="Times New Roman" pitchFamily="18" charset="0"/>
                <a:cs typeface="Arial" pitchFamily="34" charset="0"/>
              </a:rPr>
              <a:t>All processes have:</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solidFill>
                  <a:srgbClr val="002060"/>
                </a:solidFill>
                <a:latin typeface="Century Gothic" pitchFamily="34" charset="0"/>
                <a:ea typeface="Times New Roman" pitchFamily="18" charset="0"/>
                <a:cs typeface="Arial" pitchFamily="34" charset="0"/>
              </a:rPr>
              <a:t>inputs</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solidFill>
                  <a:srgbClr val="002060"/>
                </a:solidFill>
                <a:latin typeface="Century Gothic" pitchFamily="34" charset="0"/>
                <a:ea typeface="Times New Roman" pitchFamily="18" charset="0"/>
                <a:cs typeface="Arial" pitchFamily="34" charset="0"/>
              </a:rPr>
              <a:t>outputs</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l-GR" sz="2000" dirty="0" err="1" smtClean="0">
                <a:solidFill>
                  <a:srgbClr val="002060"/>
                </a:solidFill>
                <a:latin typeface="Century Gothic" pitchFamily="34" charset="0"/>
                <a:ea typeface="Calibri" pitchFamily="34" charset="0"/>
                <a:cs typeface="Segoe UI" pitchFamily="34" charset="0"/>
              </a:rPr>
              <a:t>operational</a:t>
            </a:r>
            <a:r>
              <a:rPr lang="el-GR" sz="2000" dirty="0" smtClean="0">
                <a:solidFill>
                  <a:srgbClr val="002060"/>
                </a:solidFill>
                <a:latin typeface="Century Gothic" pitchFamily="34" charset="0"/>
                <a:ea typeface="Calibri" pitchFamily="34" charset="0"/>
                <a:cs typeface="Segoe UI" pitchFamily="34" charset="0"/>
              </a:rPr>
              <a:t> </a:t>
            </a:r>
            <a:r>
              <a:rPr lang="el-GR" sz="2000" dirty="0" err="1" smtClean="0">
                <a:solidFill>
                  <a:srgbClr val="002060"/>
                </a:solidFill>
                <a:latin typeface="Century Gothic" pitchFamily="34" charset="0"/>
                <a:ea typeface="Calibri" pitchFamily="34" charset="0"/>
                <a:cs typeface="Segoe UI" pitchFamily="34" charset="0"/>
              </a:rPr>
              <a:t>control</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l-GR" sz="2000" dirty="0" err="1" smtClean="0">
                <a:solidFill>
                  <a:srgbClr val="002060"/>
                </a:solidFill>
                <a:latin typeface="Century Gothic" pitchFamily="34" charset="0"/>
                <a:ea typeface="Calibri" pitchFamily="34" charset="0"/>
                <a:cs typeface="Segoe UI" pitchFamily="34" charset="0"/>
              </a:rPr>
              <a:t>appropriate</a:t>
            </a:r>
            <a:r>
              <a:rPr lang="el-GR" sz="2000" dirty="0" smtClean="0">
                <a:solidFill>
                  <a:srgbClr val="002060"/>
                </a:solidFill>
                <a:latin typeface="Century Gothic" pitchFamily="34" charset="0"/>
                <a:ea typeface="Calibri" pitchFamily="34" charset="0"/>
                <a:cs typeface="Segoe UI" pitchFamily="34" charset="0"/>
              </a:rPr>
              <a:t> </a:t>
            </a:r>
            <a:r>
              <a:rPr lang="el-GR" sz="2000" dirty="0" err="1" smtClean="0">
                <a:solidFill>
                  <a:srgbClr val="002060"/>
                </a:solidFill>
                <a:latin typeface="Century Gothic" pitchFamily="34" charset="0"/>
                <a:ea typeface="Calibri" pitchFamily="34" charset="0"/>
                <a:cs typeface="Segoe UI" pitchFamily="34" charset="0"/>
              </a:rPr>
              <a:t>measurement</a:t>
            </a:r>
            <a:r>
              <a:rPr lang="el-GR" sz="2000" dirty="0" smtClean="0">
                <a:solidFill>
                  <a:srgbClr val="002060"/>
                </a:solidFill>
                <a:latin typeface="Century Gothic" pitchFamily="34" charset="0"/>
                <a:ea typeface="Calibri" pitchFamily="34" charset="0"/>
                <a:cs typeface="Segoe UI" pitchFamily="34" charset="0"/>
              </a:rPr>
              <a:t> &amp; </a:t>
            </a:r>
            <a:r>
              <a:rPr lang="el-GR" sz="2000" dirty="0" err="1" smtClean="0">
                <a:solidFill>
                  <a:srgbClr val="002060"/>
                </a:solidFill>
                <a:latin typeface="Century Gothic" pitchFamily="34" charset="0"/>
                <a:ea typeface="Calibri" pitchFamily="34" charset="0"/>
                <a:cs typeface="Segoe UI" pitchFamily="34" charset="0"/>
              </a:rPr>
              <a:t>monitoring</a:t>
            </a:r>
            <a:r>
              <a:rPr lang="el-GR" sz="2000" dirty="0" smtClean="0">
                <a:solidFill>
                  <a:srgbClr val="002060"/>
                </a:solidFill>
                <a:latin typeface="Century Gothic" pitchFamily="34" charset="0"/>
                <a:ea typeface="Calibri" pitchFamily="34" charset="0"/>
                <a:cs typeface="Segoe UI" pitchFamily="34" charset="0"/>
              </a:rPr>
              <a:t> </a:t>
            </a:r>
            <a:endParaRPr lang="en-US" sz="2000" dirty="0" smtClean="0">
              <a:solidFill>
                <a:srgbClr val="002060"/>
              </a:solidFill>
              <a:latin typeface="Century Gothic" pitchFamily="34" charset="0"/>
              <a:ea typeface="Calibri" pitchFamily="34" charset="0"/>
              <a:cs typeface="Segoe UI" pitchFamily="34" charset="0"/>
            </a:endParaRPr>
          </a:p>
          <a:p>
            <a:pPr lvl="0" eaLnBrk="0" fontAlgn="base" hangingPunct="0">
              <a:spcBef>
                <a:spcPct val="0"/>
              </a:spcBef>
              <a:spcAft>
                <a:spcPct val="0"/>
              </a:spcAft>
            </a:pPr>
            <a:endParaRPr lang="el-GR" sz="2000" dirty="0" smtClean="0">
              <a:latin typeface="Arial" pitchFamily="34" charset="0"/>
              <a:cs typeface="Arial" pitchFamily="34" charset="0"/>
            </a:endParaRPr>
          </a:p>
          <a:p>
            <a:pPr lvl="0" eaLnBrk="0" fontAlgn="base" hangingPunct="0">
              <a:spcBef>
                <a:spcPct val="0"/>
              </a:spcBef>
              <a:spcAft>
                <a:spcPct val="0"/>
              </a:spcAft>
            </a:pPr>
            <a:r>
              <a:rPr lang="en-US" sz="2000" dirty="0" smtClean="0">
                <a:solidFill>
                  <a:srgbClr val="002060"/>
                </a:solidFill>
                <a:latin typeface="Century Gothic" pitchFamily="34" charset="0"/>
                <a:ea typeface="Calibri" pitchFamily="34" charset="0"/>
                <a:cs typeface="Segoe UI" pitchFamily="34" charset="0"/>
              </a:rPr>
              <a:t>So, for example, a typical alarm company will take enquiries/sales and convert them into working alarm systems.</a:t>
            </a:r>
            <a:endParaRPr lang="el-GR" sz="2000" dirty="0" smtClean="0">
              <a:latin typeface="Arial" pitchFamily="34" charset="0"/>
              <a:cs typeface="Arial" pitchFamily="34" charset="0"/>
            </a:endParaRPr>
          </a:p>
          <a:p>
            <a:pPr lvl="0" eaLnBrk="0" fontAlgn="base" hangingPunct="0">
              <a:spcBef>
                <a:spcPct val="0"/>
              </a:spcBef>
              <a:spcAft>
                <a:spcPct val="0"/>
              </a:spcAft>
            </a:pPr>
            <a:r>
              <a:rPr lang="en-US" sz="2000" dirty="0" smtClean="0">
                <a:solidFill>
                  <a:srgbClr val="002060"/>
                </a:solidFill>
                <a:latin typeface="Century Gothic" pitchFamily="34" charset="0"/>
                <a:ea typeface="Calibri" pitchFamily="34" charset="0"/>
                <a:cs typeface="Segoe UI" pitchFamily="34" charset="0"/>
              </a:rPr>
              <a:t>Below is a block diagram of a typical alarm company processes with support processes and other considerations.</a:t>
            </a: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39937" name="Picture 1"/>
          <p:cNvPicPr>
            <a:picLocks noChangeAspect="1" noChangeArrowheads="1"/>
          </p:cNvPicPr>
          <p:nvPr/>
        </p:nvPicPr>
        <p:blipFill>
          <a:blip r:embed="rId7" cstate="print"/>
          <a:srcRect/>
          <a:stretch>
            <a:fillRect/>
          </a:stretch>
        </p:blipFill>
        <p:spPr bwMode="auto">
          <a:xfrm>
            <a:off x="1142976" y="1514474"/>
            <a:ext cx="7000924" cy="4414855"/>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00100" y="1357298"/>
            <a:ext cx="6715172" cy="4401205"/>
          </a:xfrm>
          <a:prstGeom prst="rect">
            <a:avLst/>
          </a:prstGeom>
        </p:spPr>
        <p:txBody>
          <a:bodyPr wrap="square">
            <a:spAutoFit/>
          </a:bodyPr>
          <a:lstStyle/>
          <a:p>
            <a:r>
              <a:rPr lang="en-US" sz="2800" b="1" u="sng" dirty="0" smtClean="0">
                <a:solidFill>
                  <a:srgbClr val="002060"/>
                </a:solidFill>
                <a:latin typeface="Arial" pitchFamily="34" charset="0"/>
                <a:cs typeface="Arial" pitchFamily="34" charset="0"/>
              </a:rPr>
              <a:t>Questions to ask: </a:t>
            </a:r>
          </a:p>
          <a:p>
            <a:pPr>
              <a:buFont typeface="Arial" pitchFamily="34" charset="0"/>
              <a:buChar char="•"/>
            </a:pPr>
            <a:r>
              <a:rPr lang="en-US" sz="2800" dirty="0" smtClean="0">
                <a:solidFill>
                  <a:srgbClr val="002060"/>
                </a:solidFill>
                <a:latin typeface="Arial" pitchFamily="34" charset="0"/>
                <a:cs typeface="Arial" pitchFamily="34" charset="0"/>
              </a:rPr>
              <a:t> What are the inputs to the process? </a:t>
            </a:r>
          </a:p>
          <a:p>
            <a:pPr>
              <a:buFont typeface="Arial" pitchFamily="34" charset="0"/>
              <a:buChar char="•"/>
            </a:pPr>
            <a:r>
              <a:rPr lang="en-US" sz="2800" dirty="0" smtClean="0">
                <a:solidFill>
                  <a:srgbClr val="002060"/>
                </a:solidFill>
                <a:latin typeface="Arial" pitchFamily="34" charset="0"/>
                <a:cs typeface="Arial" pitchFamily="34" charset="0"/>
              </a:rPr>
              <a:t>Where do the inputs come from? </a:t>
            </a:r>
          </a:p>
          <a:p>
            <a:pPr>
              <a:buFont typeface="Arial" pitchFamily="34" charset="0"/>
              <a:buChar char="•"/>
            </a:pPr>
            <a:r>
              <a:rPr lang="en-US" sz="2800" dirty="0" smtClean="0">
                <a:solidFill>
                  <a:srgbClr val="002060"/>
                </a:solidFill>
                <a:latin typeface="Arial" pitchFamily="34" charset="0"/>
                <a:cs typeface="Arial" pitchFamily="34" charset="0"/>
              </a:rPr>
              <a:t> What are the outputs to the process? </a:t>
            </a:r>
          </a:p>
          <a:p>
            <a:pPr>
              <a:buFont typeface="Arial" pitchFamily="34" charset="0"/>
              <a:buChar char="•"/>
            </a:pPr>
            <a:r>
              <a:rPr lang="en-US" sz="2800" dirty="0" smtClean="0">
                <a:solidFill>
                  <a:srgbClr val="002060"/>
                </a:solidFill>
                <a:latin typeface="Arial" pitchFamily="34" charset="0"/>
                <a:cs typeface="Arial" pitchFamily="34" charset="0"/>
              </a:rPr>
              <a:t> Where do the outputs go to? </a:t>
            </a:r>
          </a:p>
          <a:p>
            <a:pPr>
              <a:buFont typeface="Arial" pitchFamily="34" charset="0"/>
              <a:buChar char="•"/>
            </a:pPr>
            <a:r>
              <a:rPr lang="en-US" sz="2800" dirty="0" smtClean="0">
                <a:solidFill>
                  <a:srgbClr val="002060"/>
                </a:solidFill>
                <a:latin typeface="Arial" pitchFamily="34" charset="0"/>
                <a:cs typeface="Arial" pitchFamily="34" charset="0"/>
              </a:rPr>
              <a:t>Is there an effective inter-relationship between processes? </a:t>
            </a:r>
          </a:p>
          <a:p>
            <a:pPr>
              <a:buFont typeface="Arial" pitchFamily="34" charset="0"/>
              <a:buChar char="•"/>
            </a:pPr>
            <a:r>
              <a:rPr lang="en-US" sz="2800" dirty="0" smtClean="0">
                <a:solidFill>
                  <a:srgbClr val="002060"/>
                </a:solidFill>
                <a:latin typeface="Arial" pitchFamily="34" charset="0"/>
                <a:cs typeface="Arial" pitchFamily="34" charset="0"/>
              </a:rPr>
              <a:t>Who plans the process? </a:t>
            </a:r>
          </a:p>
          <a:p>
            <a:pPr>
              <a:buFont typeface="Arial" pitchFamily="34" charset="0"/>
              <a:buChar char="•"/>
            </a:pPr>
            <a:r>
              <a:rPr lang="en-US" sz="2800" dirty="0" smtClean="0">
                <a:solidFill>
                  <a:srgbClr val="002060"/>
                </a:solidFill>
                <a:latin typeface="Arial" pitchFamily="34" charset="0"/>
                <a:cs typeface="Arial" pitchFamily="34" charset="0"/>
              </a:rPr>
              <a:t> Who conducts the process? </a:t>
            </a:r>
          </a:p>
          <a:p>
            <a:endParaRPr lang="en-US" sz="2800" dirty="0" smtClean="0">
              <a:solidFill>
                <a:srgbClr val="002060"/>
              </a:solidFill>
            </a:endParaRPr>
          </a:p>
        </p:txBody>
      </p:sp>
    </p:spTree>
    <p:extLst>
      <p:ext uri="{BB962C8B-B14F-4D97-AF65-F5344CB8AC3E}">
        <p14:creationId xmlns:p14="http://schemas.microsoft.com/office/powerpoint/2010/main" val="295025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643050"/>
            <a:ext cx="7072362" cy="3785652"/>
          </a:xfrm>
          <a:prstGeom prst="rect">
            <a:avLst/>
          </a:prstGeom>
        </p:spPr>
        <p:txBody>
          <a:bodyPr wrap="square">
            <a:spAutoFit/>
          </a:bodyPr>
          <a:lstStyle/>
          <a:p>
            <a:pPr>
              <a:buFont typeface="Arial" pitchFamily="34" charset="0"/>
              <a:buChar char="•"/>
            </a:pPr>
            <a:r>
              <a:rPr lang="en-US" sz="2000" dirty="0" smtClean="0">
                <a:solidFill>
                  <a:srgbClr val="002060"/>
                </a:solidFill>
                <a:latin typeface="Arial" pitchFamily="34" charset="0"/>
                <a:cs typeface="Arial" pitchFamily="34" charset="0"/>
              </a:rPr>
              <a:t>Are responsibilities and authorities defined? </a:t>
            </a:r>
          </a:p>
          <a:p>
            <a:pPr>
              <a:buFont typeface="Arial" pitchFamily="34" charset="0"/>
              <a:buChar char="•"/>
            </a:pPr>
            <a:r>
              <a:rPr lang="en-US" sz="2000" dirty="0" smtClean="0">
                <a:solidFill>
                  <a:srgbClr val="002060"/>
                </a:solidFill>
                <a:latin typeface="Arial" pitchFamily="34" charset="0"/>
                <a:cs typeface="Arial" pitchFamily="34" charset="0"/>
              </a:rPr>
              <a:t> Who monitors and measures the process? </a:t>
            </a:r>
          </a:p>
          <a:p>
            <a:pPr>
              <a:buFont typeface="Arial" pitchFamily="34" charset="0"/>
              <a:buChar char="•"/>
            </a:pPr>
            <a:r>
              <a:rPr lang="en-US" sz="2000" dirty="0" smtClean="0">
                <a:solidFill>
                  <a:srgbClr val="002060"/>
                </a:solidFill>
                <a:latin typeface="Arial" pitchFamily="34" charset="0"/>
                <a:cs typeface="Arial" pitchFamily="34" charset="0"/>
              </a:rPr>
              <a:t> What resources are required for the process? - Materials, people, information, environment, infrastructure, etc. </a:t>
            </a:r>
          </a:p>
          <a:p>
            <a:pPr>
              <a:buFont typeface="Arial" pitchFamily="34" charset="0"/>
              <a:buChar char="•"/>
            </a:pPr>
            <a:r>
              <a:rPr lang="en-US" sz="2000" dirty="0" smtClean="0">
                <a:solidFill>
                  <a:srgbClr val="002060"/>
                </a:solidFill>
                <a:latin typeface="Arial" pitchFamily="34" charset="0"/>
                <a:cs typeface="Arial" pitchFamily="34" charset="0"/>
              </a:rPr>
              <a:t> What documented information is required for the operation and control over the process? </a:t>
            </a:r>
          </a:p>
          <a:p>
            <a:pPr>
              <a:buFont typeface="Arial" pitchFamily="34" charset="0"/>
              <a:buChar char="•"/>
            </a:pPr>
            <a:r>
              <a:rPr lang="en-US" sz="2000" dirty="0" smtClean="0">
                <a:solidFill>
                  <a:srgbClr val="002060"/>
                </a:solidFill>
                <a:latin typeface="Arial" pitchFamily="34" charset="0"/>
                <a:cs typeface="Arial" pitchFamily="34" charset="0"/>
              </a:rPr>
              <a:t>What competences &amp; training are required? </a:t>
            </a:r>
          </a:p>
          <a:p>
            <a:pPr>
              <a:buFont typeface="Arial" pitchFamily="34" charset="0"/>
              <a:buChar char="•"/>
            </a:pPr>
            <a:r>
              <a:rPr lang="en-US" sz="2000" dirty="0" smtClean="0">
                <a:solidFill>
                  <a:srgbClr val="002060"/>
                </a:solidFill>
                <a:latin typeface="Arial" pitchFamily="34" charset="0"/>
                <a:cs typeface="Arial" pitchFamily="34" charset="0"/>
              </a:rPr>
              <a:t> What awareness and knowledge is required? </a:t>
            </a:r>
          </a:p>
          <a:p>
            <a:pPr>
              <a:buFont typeface="Arial" pitchFamily="34" charset="0"/>
              <a:buChar char="•"/>
            </a:pPr>
            <a:r>
              <a:rPr lang="en-US" sz="2000" dirty="0" smtClean="0">
                <a:solidFill>
                  <a:srgbClr val="002060"/>
                </a:solidFill>
                <a:latin typeface="Arial" pitchFamily="34" charset="0"/>
                <a:cs typeface="Arial" pitchFamily="34" charset="0"/>
              </a:rPr>
              <a:t> What methods are used to control and run the process? </a:t>
            </a:r>
          </a:p>
          <a:p>
            <a:pPr>
              <a:buFont typeface="Arial" pitchFamily="34" charset="0"/>
              <a:buChar char="•"/>
            </a:pPr>
            <a:r>
              <a:rPr lang="en-US" sz="2000" dirty="0" smtClean="0">
                <a:solidFill>
                  <a:srgbClr val="002060"/>
                </a:solidFill>
                <a:latin typeface="Arial" pitchFamily="34" charset="0"/>
                <a:cs typeface="Arial" pitchFamily="34" charset="0"/>
              </a:rPr>
              <a:t> What are the risks and opportunities for the process? </a:t>
            </a:r>
          </a:p>
          <a:p>
            <a:pPr>
              <a:buFont typeface="Arial" pitchFamily="34" charset="0"/>
              <a:buChar char="•"/>
            </a:pPr>
            <a:r>
              <a:rPr lang="en-US" sz="2000" dirty="0" smtClean="0">
                <a:solidFill>
                  <a:srgbClr val="002060"/>
                </a:solidFill>
                <a:latin typeface="Arial" pitchFamily="34" charset="0"/>
                <a:cs typeface="Arial" pitchFamily="34" charset="0"/>
              </a:rPr>
              <a:t> What happens when the process goes wrong or does not yield the correct output or result? </a:t>
            </a:r>
          </a:p>
        </p:txBody>
      </p:sp>
    </p:spTree>
    <p:extLst>
      <p:ext uri="{BB962C8B-B14F-4D97-AF65-F5344CB8AC3E}">
        <p14:creationId xmlns:p14="http://schemas.microsoft.com/office/powerpoint/2010/main" val="295025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785926"/>
            <a:ext cx="7572428" cy="206210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answers to the questions above form the basis of the process, its control, measurement and improvement</a:t>
            </a:r>
            <a:r>
              <a:rPr lang="en-US" sz="3200" dirty="0" smtClean="0">
                <a:latin typeface="Arial" pitchFamily="34" charset="0"/>
                <a:cs typeface="Arial" pitchFamily="34" charset="0"/>
              </a:rPr>
              <a:t>. </a:t>
            </a:r>
            <a:endParaRPr lang="el-GR" sz="3200" dirty="0">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PLAN: Clause 5 - Leadership </a:t>
            </a:r>
          </a:p>
          <a:p>
            <a:r>
              <a:rPr lang="en-US" sz="2400" b="1" dirty="0" smtClean="0">
                <a:solidFill>
                  <a:srgbClr val="002060"/>
                </a:solidFill>
                <a:latin typeface="Arial" pitchFamily="34" charset="0"/>
                <a:cs typeface="Arial" pitchFamily="34" charset="0"/>
              </a:rPr>
              <a:t>Clause 5.1 - Leadership and commitment </a:t>
            </a:r>
          </a:p>
          <a:p>
            <a:r>
              <a:rPr lang="en-US" sz="2400" b="1" dirty="0" smtClean="0">
                <a:solidFill>
                  <a:srgbClr val="002060"/>
                </a:solidFill>
                <a:latin typeface="Arial" pitchFamily="34" charset="0"/>
                <a:cs typeface="Arial" pitchFamily="34" charset="0"/>
              </a:rPr>
              <a:t>Clause 5.1.1 - General </a:t>
            </a:r>
          </a:p>
          <a:p>
            <a:r>
              <a:rPr lang="en-US" sz="2400" dirty="0" smtClean="0">
                <a:solidFill>
                  <a:srgbClr val="002060"/>
                </a:solidFill>
                <a:latin typeface="Arial" pitchFamily="34" charset="0"/>
                <a:cs typeface="Arial" pitchFamily="34" charset="0"/>
              </a:rPr>
              <a:t>ISO 9001:2015 requires top management to be much more “hands on” with respect to their QMS. </a:t>
            </a:r>
          </a:p>
          <a:p>
            <a:r>
              <a:rPr lang="en-US" sz="2400" dirty="0" smtClean="0">
                <a:solidFill>
                  <a:srgbClr val="002060"/>
                </a:solidFill>
                <a:latin typeface="Arial" pitchFamily="34" charset="0"/>
                <a:cs typeface="Arial" pitchFamily="34" charset="0"/>
              </a:rPr>
              <a:t>Where the word “</a:t>
            </a:r>
            <a:r>
              <a:rPr lang="en-US" sz="2400" i="1" dirty="0" smtClean="0">
                <a:solidFill>
                  <a:srgbClr val="002060"/>
                </a:solidFill>
                <a:latin typeface="Arial" pitchFamily="34" charset="0"/>
                <a:cs typeface="Arial" pitchFamily="34" charset="0"/>
              </a:rPr>
              <a:t>ensuring” is used in sub-clause 5.1.1, top management may still assign this task to others for completion. </a:t>
            </a:r>
          </a:p>
          <a:p>
            <a:r>
              <a:rPr lang="en-US" sz="2400" dirty="0" smtClean="0">
                <a:solidFill>
                  <a:srgbClr val="002060"/>
                </a:solidFill>
                <a:latin typeface="Arial" pitchFamily="34" charset="0"/>
                <a:cs typeface="Arial" pitchFamily="34" charset="0"/>
              </a:rPr>
              <a:t>Where the words “</a:t>
            </a:r>
            <a:r>
              <a:rPr lang="en-US" sz="2400" i="1" dirty="0" smtClean="0">
                <a:solidFill>
                  <a:srgbClr val="002060"/>
                </a:solidFill>
                <a:latin typeface="Arial" pitchFamily="34" charset="0"/>
                <a:cs typeface="Arial" pitchFamily="34" charset="0"/>
              </a:rPr>
              <a:t>promoting”, “taking”, “engaging” or “supporting” appear, these activities cannot be delegated and must be undertaken by top management themselves.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71610"/>
            <a:ext cx="7715304" cy="3785652"/>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The top management is required to ensure that: </a:t>
            </a:r>
          </a:p>
          <a:p>
            <a:r>
              <a:rPr lang="en-US" sz="2400" dirty="0" smtClean="0">
                <a:solidFill>
                  <a:srgbClr val="002060"/>
                </a:solidFill>
                <a:latin typeface="Arial" pitchFamily="34" charset="0"/>
                <a:cs typeface="Arial" pitchFamily="34" charset="0"/>
              </a:rPr>
              <a:t> the requirements set out in ISO 9001:2015 are met; </a:t>
            </a:r>
          </a:p>
          <a:p>
            <a:r>
              <a:rPr lang="en-US" sz="2400" dirty="0" smtClean="0">
                <a:solidFill>
                  <a:srgbClr val="002060"/>
                </a:solidFill>
                <a:latin typeface="Arial" pitchFamily="34" charset="0"/>
                <a:cs typeface="Arial" pitchFamily="34" charset="0"/>
              </a:rPr>
              <a:t> QMS processes are delivering their intended outcomes; </a:t>
            </a:r>
          </a:p>
          <a:p>
            <a:r>
              <a:rPr lang="en-US" sz="2400" dirty="0" smtClean="0">
                <a:solidFill>
                  <a:srgbClr val="002060"/>
                </a:solidFill>
                <a:latin typeface="Arial" pitchFamily="34" charset="0"/>
                <a:cs typeface="Arial" pitchFamily="34" charset="0"/>
              </a:rPr>
              <a:t> reporting on the operation of the QMS and identifying any opportunities for improvement is taking place; </a:t>
            </a:r>
          </a:p>
          <a:p>
            <a:r>
              <a:rPr lang="en-US" sz="2400" dirty="0" smtClean="0">
                <a:solidFill>
                  <a:srgbClr val="002060"/>
                </a:solidFill>
                <a:latin typeface="Arial" pitchFamily="34" charset="0"/>
                <a:cs typeface="Arial" pitchFamily="34" charset="0"/>
              </a:rPr>
              <a:t> a customer focus is promoted throughout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a:t>
            </a:r>
          </a:p>
          <a:p>
            <a:r>
              <a:rPr lang="en-US" sz="2400" dirty="0" smtClean="0">
                <a:solidFill>
                  <a:srgbClr val="002060"/>
                </a:solidFill>
                <a:latin typeface="Arial" pitchFamily="34" charset="0"/>
                <a:cs typeface="Arial" pitchFamily="34" charset="0"/>
              </a:rPr>
              <a:t> whenever changes to the QMS are planned and implemented, the integrity of the system is maintained </a:t>
            </a:r>
          </a:p>
        </p:txBody>
      </p:sp>
    </p:spTree>
    <p:extLst>
      <p:ext uri="{BB962C8B-B14F-4D97-AF65-F5344CB8AC3E}">
        <p14:creationId xmlns:p14="http://schemas.microsoft.com/office/powerpoint/2010/main" val="295025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848" y="1772816"/>
            <a:ext cx="7308304" cy="346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428736"/>
            <a:ext cx="7858180" cy="3477875"/>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5.1.2 – Customer focus </a:t>
            </a:r>
          </a:p>
          <a:p>
            <a:r>
              <a:rPr lang="en-US" sz="2000" dirty="0" smtClean="0">
                <a:solidFill>
                  <a:srgbClr val="002060"/>
                </a:solidFill>
                <a:latin typeface="Arial" pitchFamily="34" charset="0"/>
                <a:cs typeface="Arial" pitchFamily="34" charset="0"/>
              </a:rPr>
              <a:t> Knowing the law and knowing the customer’s expectations and delivering it; </a:t>
            </a:r>
          </a:p>
          <a:p>
            <a:r>
              <a:rPr lang="en-US" sz="2000" dirty="0" smtClean="0">
                <a:solidFill>
                  <a:srgbClr val="002060"/>
                </a:solidFill>
                <a:latin typeface="Arial" pitchFamily="34" charset="0"/>
                <a:cs typeface="Arial" pitchFamily="34" charset="0"/>
              </a:rPr>
              <a:t> What can go wrong with what you are selling and providing and what opportunities you also have when you deliver this; opens doors, for example, to other work streams; </a:t>
            </a:r>
          </a:p>
          <a:p>
            <a:r>
              <a:rPr lang="en-US" sz="2000" dirty="0" smtClean="0">
                <a:solidFill>
                  <a:srgbClr val="002060"/>
                </a:solidFill>
                <a:latin typeface="Arial" pitchFamily="34" charset="0"/>
                <a:cs typeface="Arial" pitchFamily="34" charset="0"/>
              </a:rPr>
              <a:t> Making sure the customer is happy. </a:t>
            </a:r>
          </a:p>
          <a:p>
            <a:endParaRPr lang="el-GR" sz="2000" dirty="0" smtClean="0">
              <a:solidFill>
                <a:srgbClr val="002060"/>
              </a:solidFill>
              <a:latin typeface="Arial" pitchFamily="34" charset="0"/>
              <a:cs typeface="Arial" pitchFamily="34" charset="0"/>
            </a:endParaRPr>
          </a:p>
          <a:p>
            <a:r>
              <a:rPr lang="en-US" sz="2000" i="1" dirty="0" smtClean="0">
                <a:solidFill>
                  <a:srgbClr val="002060"/>
                </a:solidFill>
                <a:latin typeface="Arial" pitchFamily="34" charset="0"/>
                <a:cs typeface="Arial" pitchFamily="34" charset="0"/>
              </a:rPr>
              <a:t>Example: Understanding the customer specification/needs. Ensure you know exactly what the customer wants and documenting this from initial enquiry to commissioning paper work. 	</a:t>
            </a:r>
          </a:p>
        </p:txBody>
      </p:sp>
    </p:spTree>
    <p:extLst>
      <p:ext uri="{BB962C8B-B14F-4D97-AF65-F5344CB8AC3E}">
        <p14:creationId xmlns:p14="http://schemas.microsoft.com/office/powerpoint/2010/main" val="295025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714488"/>
            <a:ext cx="7786742"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5.2 – Policy </a:t>
            </a:r>
          </a:p>
          <a:p>
            <a:r>
              <a:rPr lang="en-US" sz="2400" b="1" dirty="0" smtClean="0">
                <a:solidFill>
                  <a:srgbClr val="002060"/>
                </a:solidFill>
                <a:latin typeface="Arial" pitchFamily="34" charset="0"/>
                <a:cs typeface="Arial" pitchFamily="34" charset="0"/>
              </a:rPr>
              <a:t>Clause 5.2.1 - Establish </a:t>
            </a:r>
          </a:p>
          <a:p>
            <a:r>
              <a:rPr lang="en-US" sz="2400" dirty="0" smtClean="0">
                <a:solidFill>
                  <a:srgbClr val="002060"/>
                </a:solidFill>
                <a:latin typeface="Arial" pitchFamily="34" charset="0"/>
                <a:cs typeface="Arial" pitchFamily="34" charset="0"/>
              </a:rPr>
              <a:t>Write the policy to include: </a:t>
            </a:r>
          </a:p>
          <a:p>
            <a:r>
              <a:rPr lang="en-US" sz="2400" dirty="0" smtClean="0">
                <a:solidFill>
                  <a:srgbClr val="002060"/>
                </a:solidFill>
                <a:latin typeface="Arial" pitchFamily="34" charset="0"/>
                <a:cs typeface="Arial" pitchFamily="34" charset="0"/>
              </a:rPr>
              <a:t> making sure it reflects your business size, ethos and what you are trying to achieve; </a:t>
            </a:r>
          </a:p>
          <a:p>
            <a:r>
              <a:rPr lang="en-US" sz="2400" dirty="0" smtClean="0">
                <a:solidFill>
                  <a:srgbClr val="002060"/>
                </a:solidFill>
                <a:latin typeface="Arial" pitchFamily="34" charset="0"/>
                <a:cs typeface="Arial" pitchFamily="34" charset="0"/>
              </a:rPr>
              <a:t> how you will decide what you are going to achieve and how you will check this; </a:t>
            </a:r>
          </a:p>
          <a:p>
            <a:r>
              <a:rPr lang="en-US" sz="2400" dirty="0" smtClean="0">
                <a:solidFill>
                  <a:srgbClr val="002060"/>
                </a:solidFill>
                <a:latin typeface="Arial" pitchFamily="34" charset="0"/>
                <a:cs typeface="Arial" pitchFamily="34" charset="0"/>
              </a:rPr>
              <a:t> committing to doing it the right way (e.g. in line with standards and best practice); </a:t>
            </a:r>
          </a:p>
          <a:p>
            <a:r>
              <a:rPr lang="en-US" sz="2400" dirty="0" smtClean="0">
                <a:solidFill>
                  <a:srgbClr val="002060"/>
                </a:solidFill>
                <a:latin typeface="Arial" pitchFamily="34" charset="0"/>
                <a:cs typeface="Arial" pitchFamily="34" charset="0"/>
              </a:rPr>
              <a:t> committing to try to continually improve. </a:t>
            </a:r>
          </a:p>
        </p:txBody>
      </p:sp>
    </p:spTree>
    <p:extLst>
      <p:ext uri="{BB962C8B-B14F-4D97-AF65-F5344CB8AC3E}">
        <p14:creationId xmlns:p14="http://schemas.microsoft.com/office/powerpoint/2010/main" val="29502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785926"/>
            <a:ext cx="7643866"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5.2.2 – Communicate </a:t>
            </a:r>
          </a:p>
          <a:p>
            <a:r>
              <a:rPr lang="en-US" sz="2800" dirty="0" smtClean="0">
                <a:solidFill>
                  <a:srgbClr val="002060"/>
                </a:solidFill>
                <a:latin typeface="Arial" pitchFamily="34" charset="0"/>
                <a:cs typeface="Arial" pitchFamily="34" charset="0"/>
              </a:rPr>
              <a:t>Tell everyone about it. </a:t>
            </a:r>
          </a:p>
          <a:p>
            <a:r>
              <a:rPr lang="en-US" sz="2800" dirty="0" smtClean="0">
                <a:solidFill>
                  <a:srgbClr val="002060"/>
                </a:solidFill>
                <a:latin typeface="Arial" pitchFamily="34" charset="0"/>
                <a:cs typeface="Arial" pitchFamily="34" charset="0"/>
              </a:rPr>
              <a:t> Making sure it is written. </a:t>
            </a:r>
          </a:p>
          <a:p>
            <a:r>
              <a:rPr lang="en-US" sz="2800" dirty="0" smtClean="0">
                <a:solidFill>
                  <a:srgbClr val="002060"/>
                </a:solidFill>
                <a:latin typeface="Arial" pitchFamily="34" charset="0"/>
                <a:cs typeface="Arial" pitchFamily="34" charset="0"/>
              </a:rPr>
              <a:t> Making sure people know it and understand it. </a:t>
            </a:r>
          </a:p>
          <a:p>
            <a:r>
              <a:rPr lang="en-US" sz="2800" dirty="0" smtClean="0">
                <a:solidFill>
                  <a:srgbClr val="002060"/>
                </a:solidFill>
                <a:latin typeface="Arial" pitchFamily="34" charset="0"/>
                <a:cs typeface="Arial" pitchFamily="34" charset="0"/>
              </a:rPr>
              <a:t> Giving it to people who have an interest in your business (e.g. clients / suppliers / manufacturers / staff). </a:t>
            </a:r>
          </a:p>
          <a:p>
            <a:r>
              <a:rPr lang="en-US" sz="2800" dirty="0" smtClean="0">
                <a:solidFill>
                  <a:srgbClr val="002060"/>
                </a:solidFill>
                <a:latin typeface="Arial" pitchFamily="34" charset="0"/>
                <a:cs typeface="Arial" pitchFamily="34" charset="0"/>
              </a:rPr>
              <a:t> Publishing it on your website. </a:t>
            </a:r>
          </a:p>
        </p:txBody>
      </p:sp>
    </p:spTree>
    <p:extLst>
      <p:ext uri="{BB962C8B-B14F-4D97-AF65-F5344CB8AC3E}">
        <p14:creationId xmlns:p14="http://schemas.microsoft.com/office/powerpoint/2010/main" val="295025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71538" y="1714488"/>
            <a:ext cx="7000924" cy="3647152"/>
          </a:xfrm>
          <a:prstGeom prst="rect">
            <a:avLst/>
          </a:prstGeom>
        </p:spPr>
        <p:txBody>
          <a:bodyPr wrap="square">
            <a:spAutoFit/>
          </a:bodyPr>
          <a:lstStyle/>
          <a:p>
            <a:r>
              <a:rPr lang="en-US" sz="2100" b="1" dirty="0" smtClean="0">
                <a:solidFill>
                  <a:srgbClr val="002060"/>
                </a:solidFill>
                <a:latin typeface="Arial" pitchFamily="34" charset="0"/>
                <a:cs typeface="Arial" pitchFamily="34" charset="0"/>
              </a:rPr>
              <a:t>Clause 5.3 - </a:t>
            </a:r>
            <a:r>
              <a:rPr lang="en-US" sz="2100" b="1" dirty="0" err="1" smtClean="0">
                <a:solidFill>
                  <a:srgbClr val="002060"/>
                </a:solidFill>
                <a:latin typeface="Arial" pitchFamily="34" charset="0"/>
                <a:cs typeface="Arial" pitchFamily="34" charset="0"/>
              </a:rPr>
              <a:t>Organisational</a:t>
            </a:r>
            <a:r>
              <a:rPr lang="en-US" sz="2100" b="1" dirty="0" smtClean="0">
                <a:solidFill>
                  <a:srgbClr val="002060"/>
                </a:solidFill>
                <a:latin typeface="Arial" pitchFamily="34" charset="0"/>
                <a:cs typeface="Arial" pitchFamily="34" charset="0"/>
              </a:rPr>
              <a:t> roles, responsibilities and authorities </a:t>
            </a:r>
          </a:p>
          <a:p>
            <a:r>
              <a:rPr lang="en-US" sz="2100" dirty="0" smtClean="0">
                <a:solidFill>
                  <a:srgbClr val="002060"/>
                </a:solidFill>
                <a:latin typeface="Arial" pitchFamily="34" charset="0"/>
                <a:cs typeface="Arial" pitchFamily="34" charset="0"/>
              </a:rPr>
              <a:t> Allocating responsibilities across the </a:t>
            </a:r>
            <a:r>
              <a:rPr lang="en-US" sz="2100" dirty="0" err="1" smtClean="0">
                <a:solidFill>
                  <a:srgbClr val="002060"/>
                </a:solidFill>
                <a:latin typeface="Arial" pitchFamily="34" charset="0"/>
                <a:cs typeface="Arial" pitchFamily="34" charset="0"/>
              </a:rPr>
              <a:t>organisation</a:t>
            </a:r>
            <a:r>
              <a:rPr lang="en-US" sz="2100" dirty="0" smtClean="0">
                <a:solidFill>
                  <a:srgbClr val="002060"/>
                </a:solidFill>
                <a:latin typeface="Arial" pitchFamily="34" charset="0"/>
                <a:cs typeface="Arial" pitchFamily="34" charset="0"/>
              </a:rPr>
              <a:t> to maintain the management system. </a:t>
            </a:r>
          </a:p>
          <a:p>
            <a:r>
              <a:rPr lang="en-US" sz="2100" dirty="0" smtClean="0">
                <a:solidFill>
                  <a:srgbClr val="002060"/>
                </a:solidFill>
                <a:latin typeface="Arial" pitchFamily="34" charset="0"/>
                <a:cs typeface="Arial" pitchFamily="34" charset="0"/>
              </a:rPr>
              <a:t> Making sure what is supposed to happen is happening. </a:t>
            </a:r>
          </a:p>
          <a:p>
            <a:r>
              <a:rPr lang="en-US" sz="2100" dirty="0" smtClean="0">
                <a:solidFill>
                  <a:srgbClr val="002060"/>
                </a:solidFill>
                <a:latin typeface="Arial" pitchFamily="34" charset="0"/>
                <a:cs typeface="Arial" pitchFamily="34" charset="0"/>
              </a:rPr>
              <a:t> Outcome of the business processes and how it can be improved. </a:t>
            </a:r>
          </a:p>
          <a:p>
            <a:r>
              <a:rPr lang="en-US" sz="2100" dirty="0" smtClean="0">
                <a:solidFill>
                  <a:srgbClr val="002060"/>
                </a:solidFill>
                <a:latin typeface="Arial" pitchFamily="34" charset="0"/>
                <a:cs typeface="Arial" pitchFamily="34" charset="0"/>
              </a:rPr>
              <a:t> Remembering customers at all times. </a:t>
            </a:r>
          </a:p>
          <a:p>
            <a:r>
              <a:rPr lang="en-US" sz="2100" dirty="0" smtClean="0">
                <a:solidFill>
                  <a:srgbClr val="002060"/>
                </a:solidFill>
                <a:latin typeface="Arial" pitchFamily="34" charset="0"/>
                <a:cs typeface="Arial" pitchFamily="34" charset="0"/>
              </a:rPr>
              <a:t> Remembering to update the system as and when you change how you work or the intended process is amended. </a:t>
            </a:r>
          </a:p>
        </p:txBody>
      </p:sp>
    </p:spTree>
    <p:extLst>
      <p:ext uri="{BB962C8B-B14F-4D97-AF65-F5344CB8AC3E}">
        <p14:creationId xmlns:p14="http://schemas.microsoft.com/office/powerpoint/2010/main" val="295025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571612"/>
            <a:ext cx="7429552" cy="4093428"/>
          </a:xfrm>
          <a:prstGeom prst="rect">
            <a:avLst/>
          </a:prstGeom>
        </p:spPr>
        <p:txBody>
          <a:bodyPr wrap="square">
            <a:spAutoFit/>
          </a:bodyPr>
          <a:lstStyle/>
          <a:p>
            <a:r>
              <a:rPr lang="en-US" sz="2000" b="1" i="1" dirty="0" smtClean="0">
                <a:solidFill>
                  <a:srgbClr val="002060"/>
                </a:solidFill>
                <a:latin typeface="Arial" pitchFamily="34" charset="0"/>
                <a:cs typeface="Arial" pitchFamily="34" charset="0"/>
              </a:rPr>
              <a:t>Example</a:t>
            </a:r>
          </a:p>
          <a:p>
            <a:r>
              <a:rPr lang="en-US" sz="2000" i="1" dirty="0" smtClean="0">
                <a:solidFill>
                  <a:srgbClr val="002060"/>
                </a:solidFill>
                <a:latin typeface="Arial" pitchFamily="34" charset="0"/>
                <a:cs typeface="Arial" pitchFamily="34" charset="0"/>
              </a:rPr>
              <a:t>Defining job roles prior to recruitment, allocating job descriptions to personnel and linking this to the processes within the business. </a:t>
            </a:r>
          </a:p>
          <a:p>
            <a:r>
              <a:rPr lang="en-US" sz="2000" dirty="0" smtClean="0">
                <a:solidFill>
                  <a:srgbClr val="002060"/>
                </a:solidFill>
                <a:latin typeface="Arial" pitchFamily="34" charset="0"/>
                <a:cs typeface="Arial" pitchFamily="34" charset="0"/>
              </a:rPr>
              <a:t>A sales administrator might be expected to have 12 months’ experience of writing quotations. When they join there would be a period of training and reinforcing this through a written job description. The output would be a more senior colleague reviewing quotes, confirming they are correct and ensuring that the customer is being quoted for what they asked for. If a form or process is amended along the way advising the sales administrator and ensuring the new versions are applied. 	</a:t>
            </a:r>
          </a:p>
        </p:txBody>
      </p:sp>
    </p:spTree>
    <p:extLst>
      <p:ext uri="{BB962C8B-B14F-4D97-AF65-F5344CB8AC3E}">
        <p14:creationId xmlns:p14="http://schemas.microsoft.com/office/powerpoint/2010/main" val="295025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428737"/>
            <a:ext cx="7715304" cy="4708981"/>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PLAN: Clause 6 - Planning </a:t>
            </a:r>
          </a:p>
          <a:p>
            <a:r>
              <a:rPr lang="en-US" sz="2000" b="1" dirty="0" smtClean="0">
                <a:solidFill>
                  <a:srgbClr val="002060"/>
                </a:solidFill>
                <a:latin typeface="Arial" pitchFamily="34" charset="0"/>
                <a:cs typeface="Arial" pitchFamily="34" charset="0"/>
              </a:rPr>
              <a:t>Clause 6.1 - Actions to address risks and opportunities </a:t>
            </a:r>
          </a:p>
          <a:p>
            <a:r>
              <a:rPr lang="en-US" sz="2000" b="1" dirty="0" smtClean="0">
                <a:solidFill>
                  <a:srgbClr val="002060"/>
                </a:solidFill>
                <a:latin typeface="Arial" pitchFamily="34" charset="0"/>
                <a:cs typeface="Arial" pitchFamily="34" charset="0"/>
              </a:rPr>
              <a:t>Clause 6.1.1 - Actions to address risks and opportunities </a:t>
            </a:r>
          </a:p>
          <a:p>
            <a:r>
              <a:rPr lang="en-US" sz="2000" dirty="0" smtClean="0">
                <a:solidFill>
                  <a:srgbClr val="002060"/>
                </a:solidFill>
                <a:latin typeface="Arial" pitchFamily="34" charset="0"/>
                <a:cs typeface="Arial" pitchFamily="34" charset="0"/>
              </a:rPr>
              <a:t> When thinking about the business and service delivery, it’s about ensuring that the system you use it right for this. This could include anything from the way in which you sell, to the technology you use in the office. </a:t>
            </a:r>
          </a:p>
          <a:p>
            <a:r>
              <a:rPr lang="en-US" sz="2000" dirty="0" smtClean="0">
                <a:solidFill>
                  <a:srgbClr val="002060"/>
                </a:solidFill>
                <a:latin typeface="Arial" pitchFamily="34" charset="0"/>
                <a:cs typeface="Arial" pitchFamily="34" charset="0"/>
              </a:rPr>
              <a:t> Doing extra to make sure the outcome is better than you had hoped for. </a:t>
            </a:r>
          </a:p>
          <a:p>
            <a:r>
              <a:rPr lang="en-US" sz="2000" dirty="0" smtClean="0">
                <a:solidFill>
                  <a:srgbClr val="002060"/>
                </a:solidFill>
                <a:latin typeface="Arial" pitchFamily="34" charset="0"/>
                <a:cs typeface="Arial" pitchFamily="34" charset="0"/>
              </a:rPr>
              <a:t> Putting safety measures in place to ensure things don’t go wrong, training for staff, supervision, margins that are realistic which means you can rival your competitor but still remain profitable. </a:t>
            </a:r>
          </a:p>
          <a:p>
            <a:r>
              <a:rPr lang="en-US" sz="2000" dirty="0" smtClean="0">
                <a:solidFill>
                  <a:srgbClr val="002060"/>
                </a:solidFill>
                <a:latin typeface="Arial" pitchFamily="34" charset="0"/>
                <a:cs typeface="Arial" pitchFamily="34" charset="0"/>
              </a:rPr>
              <a:t> Actually get better at what you are doing, selling providing, servicing, etc. </a:t>
            </a:r>
          </a:p>
        </p:txBody>
      </p:sp>
    </p:spTree>
    <p:extLst>
      <p:ext uri="{BB962C8B-B14F-4D97-AF65-F5344CB8AC3E}">
        <p14:creationId xmlns:p14="http://schemas.microsoft.com/office/powerpoint/2010/main" val="295025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00174"/>
            <a:ext cx="7572428" cy="3539430"/>
          </a:xfrm>
          <a:prstGeom prst="rect">
            <a:avLst/>
          </a:prstGeom>
        </p:spPr>
        <p:txBody>
          <a:bodyPr wrap="square">
            <a:spAutoFit/>
          </a:bodyPr>
          <a:lstStyle/>
          <a:p>
            <a:r>
              <a:rPr lang="en-US" sz="3200" b="1" i="1" dirty="0" smtClean="0">
                <a:solidFill>
                  <a:srgbClr val="002060"/>
                </a:solidFill>
                <a:latin typeface="Arial" pitchFamily="34" charset="0"/>
                <a:cs typeface="Arial" pitchFamily="34" charset="0"/>
              </a:rPr>
              <a:t>Example:</a:t>
            </a:r>
            <a:r>
              <a:rPr lang="en-US" sz="3200" i="1" dirty="0" smtClean="0">
                <a:solidFill>
                  <a:srgbClr val="002060"/>
                </a:solidFill>
                <a:latin typeface="Arial" pitchFamily="34" charset="0"/>
                <a:cs typeface="Arial" pitchFamily="34" charset="0"/>
              </a:rPr>
              <a:t> </a:t>
            </a:r>
          </a:p>
          <a:p>
            <a:pPr>
              <a:buFont typeface="Wingdings" pitchFamily="2" charset="2"/>
              <a:buChar char="q"/>
            </a:pPr>
            <a:r>
              <a:rPr lang="en-US" sz="3200" i="1" dirty="0" smtClean="0">
                <a:solidFill>
                  <a:srgbClr val="002060"/>
                </a:solidFill>
                <a:latin typeface="Arial" pitchFamily="34" charset="0"/>
                <a:cs typeface="Arial" pitchFamily="34" charset="0"/>
              </a:rPr>
              <a:t>Regular site meetings for bigger projects.</a:t>
            </a:r>
          </a:p>
          <a:p>
            <a:pPr>
              <a:buFont typeface="Wingdings" pitchFamily="2" charset="2"/>
              <a:buChar char="q"/>
            </a:pPr>
            <a:endParaRPr lang="en-US" sz="3200" i="1" dirty="0" smtClean="0">
              <a:solidFill>
                <a:srgbClr val="002060"/>
              </a:solidFill>
              <a:latin typeface="Arial" pitchFamily="34" charset="0"/>
              <a:cs typeface="Arial" pitchFamily="34" charset="0"/>
            </a:endParaRPr>
          </a:p>
          <a:p>
            <a:pPr>
              <a:buFont typeface="Wingdings" pitchFamily="2" charset="2"/>
              <a:buChar char="q"/>
            </a:pPr>
            <a:r>
              <a:rPr lang="en-US" sz="3200" dirty="0" smtClean="0">
                <a:solidFill>
                  <a:srgbClr val="002060"/>
                </a:solidFill>
                <a:latin typeface="Arial" pitchFamily="34" charset="0"/>
                <a:cs typeface="Arial" pitchFamily="34" charset="0"/>
              </a:rPr>
              <a:t>Demonstration of calculations and site specification to ensure the engineer installs accordingly. 	</a:t>
            </a:r>
          </a:p>
        </p:txBody>
      </p:sp>
    </p:spTree>
    <p:extLst>
      <p:ext uri="{BB962C8B-B14F-4D97-AF65-F5344CB8AC3E}">
        <p14:creationId xmlns:p14="http://schemas.microsoft.com/office/powerpoint/2010/main" val="295025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a:buNone/>
            </a:pPr>
            <a:endParaRPr lang="el-GR" sz="2000" dirty="0" smtClean="0"/>
          </a:p>
          <a:p>
            <a:r>
              <a:rPr lang="en-US" sz="2800" dirty="0" smtClean="0">
                <a:solidFill>
                  <a:srgbClr val="002060"/>
                </a:solidFill>
                <a:latin typeface="Arial" pitchFamily="34" charset="0"/>
                <a:cs typeface="Arial" pitchFamily="34" charset="0"/>
              </a:rPr>
              <a:t>Actions to address the risks – simply understanding what the risks are best capturing this in a business plan. </a:t>
            </a:r>
          </a:p>
          <a:p>
            <a:r>
              <a:rPr lang="en-US" sz="2800" dirty="0" smtClean="0">
                <a:solidFill>
                  <a:srgbClr val="002060"/>
                </a:solidFill>
                <a:latin typeface="Arial" pitchFamily="34" charset="0"/>
                <a:cs typeface="Arial" pitchFamily="34" charset="0"/>
              </a:rPr>
              <a:t> Plan how all the elements come together, the business plan and how it will be run, and a means of checking these things work and the business plan is on track. </a:t>
            </a:r>
          </a:p>
          <a:p>
            <a:pPr>
              <a:buNone/>
            </a:pPr>
            <a:endParaRPr lang="en-US" sz="20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9" y="1643050"/>
            <a:ext cx="5686710" cy="707886"/>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6.1.2 – Planning for the QMS</a:t>
            </a:r>
          </a:p>
          <a:p>
            <a:r>
              <a:rPr lang="en-US" sz="2000" b="1" dirty="0" smtClean="0">
                <a:solidFill>
                  <a:srgbClr val="002060"/>
                </a:solidFill>
                <a:latin typeface="Arial" pitchFamily="34" charset="0"/>
                <a:cs typeface="Arial" pitchFamily="34" charset="0"/>
              </a:rPr>
              <a:t>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3010" name="Picture 2"/>
          <p:cNvPicPr>
            <a:picLocks noChangeAspect="1" noChangeArrowheads="1"/>
          </p:cNvPicPr>
          <p:nvPr/>
        </p:nvPicPr>
        <p:blipFill>
          <a:blip r:embed="rId7" cstate="print"/>
          <a:srcRect/>
          <a:stretch>
            <a:fillRect/>
          </a:stretch>
        </p:blipFill>
        <p:spPr bwMode="auto">
          <a:xfrm>
            <a:off x="857224" y="1571612"/>
            <a:ext cx="7500990" cy="4286280"/>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5"/>
            <a:ext cx="7929618"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6.2 - Quality objectives and planning to achieve them </a:t>
            </a:r>
          </a:p>
          <a:p>
            <a:r>
              <a:rPr lang="en-US" sz="2400" dirty="0" smtClean="0">
                <a:solidFill>
                  <a:srgbClr val="002060"/>
                </a:solidFill>
                <a:latin typeface="Arial" pitchFamily="34" charset="0"/>
                <a:cs typeface="Arial" pitchFamily="34" charset="0"/>
              </a:rPr>
              <a:t>Ensure that whatever objectives you implement they are SMART </a:t>
            </a:r>
          </a:p>
          <a:p>
            <a:r>
              <a:rPr lang="en-US" sz="2400" dirty="0" smtClean="0">
                <a:solidFill>
                  <a:srgbClr val="002060"/>
                </a:solidFill>
                <a:latin typeface="Arial" pitchFamily="34" charset="0"/>
                <a:cs typeface="Arial" pitchFamily="34" charset="0"/>
              </a:rPr>
              <a:t> Specific </a:t>
            </a:r>
          </a:p>
          <a:p>
            <a:r>
              <a:rPr lang="en-US" sz="2400" dirty="0" smtClean="0">
                <a:solidFill>
                  <a:srgbClr val="002060"/>
                </a:solidFill>
                <a:latin typeface="Arial" pitchFamily="34" charset="0"/>
                <a:cs typeface="Arial" pitchFamily="34" charset="0"/>
              </a:rPr>
              <a:t> Measurable </a:t>
            </a:r>
          </a:p>
          <a:p>
            <a:r>
              <a:rPr lang="en-US" sz="2400" dirty="0" smtClean="0">
                <a:solidFill>
                  <a:srgbClr val="002060"/>
                </a:solidFill>
                <a:latin typeface="Arial" pitchFamily="34" charset="0"/>
                <a:cs typeface="Arial" pitchFamily="34" charset="0"/>
              </a:rPr>
              <a:t> Achievable </a:t>
            </a:r>
          </a:p>
          <a:p>
            <a:r>
              <a:rPr lang="en-US" sz="2400" dirty="0" smtClean="0">
                <a:solidFill>
                  <a:srgbClr val="002060"/>
                </a:solidFill>
                <a:latin typeface="Arial" pitchFamily="34" charset="0"/>
                <a:cs typeface="Arial" pitchFamily="34" charset="0"/>
              </a:rPr>
              <a:t> Realistic </a:t>
            </a:r>
          </a:p>
          <a:p>
            <a:r>
              <a:rPr lang="en-US" sz="2400" dirty="0" smtClean="0">
                <a:solidFill>
                  <a:srgbClr val="002060"/>
                </a:solidFill>
                <a:latin typeface="Arial" pitchFamily="34" charset="0"/>
                <a:cs typeface="Arial" pitchFamily="34" charset="0"/>
              </a:rPr>
              <a:t> Time bound </a:t>
            </a:r>
          </a:p>
        </p:txBody>
      </p:sp>
    </p:spTree>
    <p:extLst>
      <p:ext uri="{BB962C8B-B14F-4D97-AF65-F5344CB8AC3E}">
        <p14:creationId xmlns:p14="http://schemas.microsoft.com/office/powerpoint/2010/main" val="295025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8 - Θέση περιεχομένου"/>
          <p:cNvSpPr>
            <a:spLocks noGrp="1"/>
          </p:cNvSpPr>
          <p:nvPr>
            <p:ph idx="1"/>
          </p:nvPr>
        </p:nvSpPr>
        <p:spPr/>
        <p:txBody>
          <a:bodyPr/>
          <a:lstStyle/>
          <a:p>
            <a:r>
              <a:rPr lang="en-US" sz="2800" dirty="0" smtClean="0">
                <a:solidFill>
                  <a:srgbClr val="002060"/>
                </a:solidFill>
              </a:rPr>
              <a:t>A QMS is a tool to help an </a:t>
            </a:r>
            <a:r>
              <a:rPr lang="en-US" sz="2800" dirty="0" err="1" smtClean="0">
                <a:solidFill>
                  <a:srgbClr val="002060"/>
                </a:solidFill>
              </a:rPr>
              <a:t>organisation</a:t>
            </a:r>
            <a:r>
              <a:rPr lang="en-US" sz="2800" dirty="0" smtClean="0">
                <a:solidFill>
                  <a:srgbClr val="002060"/>
                </a:solidFill>
              </a:rPr>
              <a:t> to manage quality. One thing a QMS isn’t is just the quality manual! (It is not even obligatory </a:t>
            </a:r>
            <a:r>
              <a:rPr lang="en-US" sz="2800" smtClean="0">
                <a:solidFill>
                  <a:srgbClr val="002060"/>
                </a:solidFill>
              </a:rPr>
              <a:t>any more…) </a:t>
            </a:r>
            <a:r>
              <a:rPr lang="en-US" sz="2800" dirty="0" smtClean="0">
                <a:solidFill>
                  <a:srgbClr val="002060"/>
                </a:solidFill>
              </a:rPr>
              <a:t>The quality manual is a means of recording how quality is managed within an </a:t>
            </a:r>
            <a:r>
              <a:rPr lang="en-US" sz="2800" dirty="0" err="1" smtClean="0">
                <a:solidFill>
                  <a:srgbClr val="002060"/>
                </a:solidFill>
              </a:rPr>
              <a:t>organisation</a:t>
            </a:r>
            <a:r>
              <a:rPr lang="en-US" sz="2800" dirty="0" smtClean="0">
                <a:solidFill>
                  <a:srgbClr val="002060"/>
                </a:solidFill>
              </a:rPr>
              <a:t> so everyone does their job in a consistent way, delivering a consistent and quality product or service. In other words, a quality manual reflects the business and the quality management system.</a:t>
            </a:r>
            <a:endParaRPr lang="el-GR" sz="2800" dirty="0" smtClean="0">
              <a:solidFill>
                <a:srgbClr val="002060"/>
              </a:solidFill>
            </a:endParaRPr>
          </a:p>
          <a:p>
            <a:endParaRPr lang="el-GR" dirty="0"/>
          </a:p>
        </p:txBody>
      </p:sp>
    </p:spTree>
    <p:extLst>
      <p:ext uri="{BB962C8B-B14F-4D97-AF65-F5344CB8AC3E}">
        <p14:creationId xmlns:p14="http://schemas.microsoft.com/office/powerpoint/2010/main" val="2950258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571612"/>
            <a:ext cx="7572428" cy="3170099"/>
          </a:xfrm>
          <a:prstGeom prst="rect">
            <a:avLst/>
          </a:prstGeom>
        </p:spPr>
        <p:txBody>
          <a:bodyPr wrap="square">
            <a:spAutoFit/>
          </a:bodyPr>
          <a:lstStyle/>
          <a:p>
            <a:r>
              <a:rPr lang="en-US" sz="2000" dirty="0" smtClean="0">
                <a:solidFill>
                  <a:srgbClr val="002060"/>
                </a:solidFill>
                <a:latin typeface="Arial" pitchFamily="34" charset="0"/>
                <a:cs typeface="Arial" pitchFamily="34" charset="0"/>
              </a:rPr>
              <a:t>Other key rules: </a:t>
            </a:r>
          </a:p>
          <a:p>
            <a:r>
              <a:rPr lang="en-US" sz="2000" dirty="0" smtClean="0">
                <a:solidFill>
                  <a:srgbClr val="002060"/>
                </a:solidFill>
                <a:latin typeface="Arial" pitchFamily="34" charset="0"/>
                <a:cs typeface="Arial" pitchFamily="34" charset="0"/>
              </a:rPr>
              <a:t> Make sure they comply with law and industry standards (e.g. don’t cold call out of hours, respond with 4 hours to call outs). </a:t>
            </a:r>
          </a:p>
          <a:p>
            <a:r>
              <a:rPr lang="en-US" sz="2000" dirty="0" smtClean="0">
                <a:solidFill>
                  <a:srgbClr val="002060"/>
                </a:solidFill>
                <a:latin typeface="Arial" pitchFamily="34" charset="0"/>
                <a:cs typeface="Arial" pitchFamily="34" charset="0"/>
              </a:rPr>
              <a:t> Make sure they conform with the products and services to make them better. </a:t>
            </a:r>
          </a:p>
          <a:p>
            <a:r>
              <a:rPr lang="en-US" sz="2000" dirty="0" smtClean="0">
                <a:solidFill>
                  <a:srgbClr val="002060"/>
                </a:solidFill>
                <a:latin typeface="Arial" pitchFamily="34" charset="0"/>
                <a:cs typeface="Arial" pitchFamily="34" charset="0"/>
              </a:rPr>
              <a:t> Monitored – check what you are doing. </a:t>
            </a:r>
          </a:p>
          <a:p>
            <a:r>
              <a:rPr lang="en-US" sz="2000" dirty="0" smtClean="0">
                <a:solidFill>
                  <a:srgbClr val="002060"/>
                </a:solidFill>
                <a:latin typeface="Arial" pitchFamily="34" charset="0"/>
                <a:cs typeface="Arial" pitchFamily="34" charset="0"/>
              </a:rPr>
              <a:t> Tell the staff what they are and what you expect of them. </a:t>
            </a:r>
          </a:p>
          <a:p>
            <a:r>
              <a:rPr lang="en-US" sz="2000" dirty="0" smtClean="0">
                <a:solidFill>
                  <a:srgbClr val="002060"/>
                </a:solidFill>
                <a:latin typeface="Arial" pitchFamily="34" charset="0"/>
                <a:cs typeface="Arial" pitchFamily="34" charset="0"/>
              </a:rPr>
              <a:t> Updated when the management change something. </a:t>
            </a:r>
          </a:p>
          <a:p>
            <a:endParaRPr lang="el-GR" sz="2000" dirty="0" smtClean="0">
              <a:solidFill>
                <a:srgbClr val="002060"/>
              </a:solidFill>
              <a:latin typeface="Arial" pitchFamily="34" charset="0"/>
              <a:cs typeface="Arial" pitchFamily="34" charset="0"/>
            </a:endParaRPr>
          </a:p>
          <a:p>
            <a:r>
              <a:rPr lang="en-US" sz="2000" dirty="0" smtClean="0">
                <a:solidFill>
                  <a:srgbClr val="002060"/>
                </a:solidFill>
                <a:latin typeface="Arial" pitchFamily="34" charset="0"/>
                <a:cs typeface="Arial" pitchFamily="34" charset="0"/>
              </a:rPr>
              <a:t>Keep records of this.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71538" y="1500174"/>
            <a:ext cx="7429552"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6.2.2 </a:t>
            </a:r>
          </a:p>
          <a:p>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need to clearly understand how these will be </a:t>
            </a:r>
            <a:r>
              <a:rPr lang="en-US" sz="2400" dirty="0" err="1" smtClean="0">
                <a:solidFill>
                  <a:srgbClr val="002060"/>
                </a:solidFill>
                <a:latin typeface="Arial" pitchFamily="34" charset="0"/>
                <a:cs typeface="Arial" pitchFamily="34" charset="0"/>
              </a:rPr>
              <a:t>realised</a:t>
            </a:r>
            <a:r>
              <a:rPr lang="en-US" sz="2400" dirty="0" smtClean="0">
                <a:solidFill>
                  <a:srgbClr val="002060"/>
                </a:solidFill>
                <a:latin typeface="Arial" pitchFamily="34" charset="0"/>
                <a:cs typeface="Arial" pitchFamily="34" charset="0"/>
              </a:rPr>
              <a:t>. </a:t>
            </a:r>
          </a:p>
          <a:p>
            <a:r>
              <a:rPr lang="en-US" sz="2400" dirty="0" smtClean="0">
                <a:solidFill>
                  <a:srgbClr val="002060"/>
                </a:solidFill>
                <a:latin typeface="Arial" pitchFamily="34" charset="0"/>
                <a:cs typeface="Arial" pitchFamily="34" charset="0"/>
              </a:rPr>
              <a:t>For example, if your aim is to provide national coverage, how will this be achieved? What resources will you allocate, recruiting staff country wide? Who will manage it? Have you understood when it needs to be achieved and what will you do to check it is effective?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00100" y="1500174"/>
            <a:ext cx="7000924" cy="424731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6.3 – Planning of changes </a:t>
            </a:r>
          </a:p>
          <a:p>
            <a:r>
              <a:rPr lang="en-US" dirty="0" smtClean="0">
                <a:solidFill>
                  <a:srgbClr val="002060"/>
                </a:solidFill>
                <a:latin typeface="Arial" pitchFamily="34" charset="0"/>
                <a:cs typeface="Arial" pitchFamily="34" charset="0"/>
              </a:rPr>
              <a:t>When a business changes something, the impact of the change needs to be considered before a change is made. You will need to demonstrate that you have: </a:t>
            </a:r>
          </a:p>
          <a:p>
            <a:r>
              <a:rPr lang="en-US" dirty="0" smtClean="0">
                <a:solidFill>
                  <a:srgbClr val="002060"/>
                </a:solidFill>
                <a:latin typeface="Arial" pitchFamily="34" charset="0"/>
                <a:cs typeface="Arial" pitchFamily="34" charset="0"/>
              </a:rPr>
              <a:t>a) considered why are you changing it and what could happen when you make the change; </a:t>
            </a:r>
          </a:p>
          <a:p>
            <a:r>
              <a:rPr lang="en-US" dirty="0" smtClean="0">
                <a:solidFill>
                  <a:srgbClr val="002060"/>
                </a:solidFill>
                <a:latin typeface="Arial" pitchFamily="34" charset="0"/>
                <a:cs typeface="Arial" pitchFamily="34" charset="0"/>
              </a:rPr>
              <a:t>b) ensured that the QMS doesn’t get affected negatively, e.g. something can’t be done any longer once you have changed a process, e.g. you stop recording the number of quotes you are doing and therefore you don’t have an ability to review conversion rates; </a:t>
            </a:r>
          </a:p>
          <a:p>
            <a:r>
              <a:rPr lang="en-US" dirty="0" smtClean="0">
                <a:solidFill>
                  <a:srgbClr val="002060"/>
                </a:solidFill>
                <a:latin typeface="Arial" pitchFamily="34" charset="0"/>
                <a:cs typeface="Arial" pitchFamily="34" charset="0"/>
              </a:rPr>
              <a:t>c) thought about what you need to achieve it (e.g. people/technology, etc.); </a:t>
            </a:r>
          </a:p>
          <a:p>
            <a:r>
              <a:rPr lang="en-US" dirty="0" smtClean="0">
                <a:solidFill>
                  <a:srgbClr val="002060"/>
                </a:solidFill>
                <a:latin typeface="Arial" pitchFamily="34" charset="0"/>
                <a:cs typeface="Arial" pitchFamily="34" charset="0"/>
              </a:rPr>
              <a:t>d) considered what changes need to be made in the </a:t>
            </a:r>
            <a:r>
              <a:rPr lang="en-US" dirty="0" err="1" smtClean="0">
                <a:solidFill>
                  <a:srgbClr val="002060"/>
                </a:solidFill>
                <a:latin typeface="Arial" pitchFamily="34" charset="0"/>
                <a:cs typeface="Arial" pitchFamily="34" charset="0"/>
              </a:rPr>
              <a:t>organisation</a:t>
            </a:r>
            <a:r>
              <a:rPr lang="en-US" dirty="0" smtClean="0">
                <a:solidFill>
                  <a:srgbClr val="002060"/>
                </a:solidFill>
                <a:latin typeface="Arial" pitchFamily="34" charset="0"/>
                <a:cs typeface="Arial" pitchFamily="34" charset="0"/>
              </a:rPr>
              <a:t> to make it happen. </a:t>
            </a:r>
          </a:p>
        </p:txBody>
      </p:sp>
    </p:spTree>
    <p:extLst>
      <p:ext uri="{BB962C8B-B14F-4D97-AF65-F5344CB8AC3E}">
        <p14:creationId xmlns:p14="http://schemas.microsoft.com/office/powerpoint/2010/main" val="295025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4034" name="Picture 2"/>
          <p:cNvPicPr>
            <a:picLocks noChangeAspect="1" noChangeArrowheads="1"/>
          </p:cNvPicPr>
          <p:nvPr/>
        </p:nvPicPr>
        <p:blipFill>
          <a:blip r:embed="rId7" cstate="print"/>
          <a:srcRect/>
          <a:stretch>
            <a:fillRect/>
          </a:stretch>
        </p:blipFill>
        <p:spPr bwMode="auto">
          <a:xfrm>
            <a:off x="428596" y="2500306"/>
            <a:ext cx="8429684" cy="2928958"/>
          </a:xfrm>
          <a:prstGeom prst="rect">
            <a:avLst/>
          </a:prstGeom>
          <a:noFill/>
          <a:ln w="9525">
            <a:noFill/>
            <a:miter lim="800000"/>
            <a:headEnd/>
            <a:tailEnd/>
          </a:ln>
          <a:effectLst/>
        </p:spPr>
      </p:pic>
      <p:sp>
        <p:nvSpPr>
          <p:cNvPr id="9" name="8 - Ορθογώνιο"/>
          <p:cNvSpPr/>
          <p:nvPr/>
        </p:nvSpPr>
        <p:spPr>
          <a:xfrm>
            <a:off x="2620183" y="2071678"/>
            <a:ext cx="3903633" cy="369332"/>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6.3 – Planning of changes </a:t>
            </a:r>
          </a:p>
        </p:txBody>
      </p:sp>
    </p:spTree>
    <p:extLst>
      <p:ext uri="{BB962C8B-B14F-4D97-AF65-F5344CB8AC3E}">
        <p14:creationId xmlns:p14="http://schemas.microsoft.com/office/powerpoint/2010/main" val="2950258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72428" cy="6370975"/>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PLAN: Clause 7 – Support </a:t>
            </a:r>
          </a:p>
          <a:p>
            <a:r>
              <a:rPr lang="en-US" sz="2400" b="1" dirty="0" smtClean="0">
                <a:solidFill>
                  <a:srgbClr val="002060"/>
                </a:solidFill>
                <a:latin typeface="Arial" pitchFamily="34" charset="0"/>
                <a:cs typeface="Arial" pitchFamily="34" charset="0"/>
              </a:rPr>
              <a:t>Clause 7.1 - Resources </a:t>
            </a:r>
          </a:p>
          <a:p>
            <a:r>
              <a:rPr lang="en-US" sz="2400" dirty="0" smtClean="0">
                <a:solidFill>
                  <a:srgbClr val="002060"/>
                </a:solidFill>
                <a:latin typeface="Arial" pitchFamily="34" charset="0"/>
                <a:cs typeface="Arial" pitchFamily="34" charset="0"/>
              </a:rPr>
              <a:t>The standard now has a greater expectation for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to consider the resources needed to deliver services and products. There is an expectation to provide a clear understanding of: </a:t>
            </a:r>
            <a:endParaRPr lang="el-GR" sz="2400" dirty="0" smtClean="0"/>
          </a:p>
          <a:p>
            <a:pPr>
              <a:buFont typeface="Wingdings" pitchFamily="2" charset="2"/>
              <a:buChar char="q"/>
            </a:pPr>
            <a:r>
              <a:rPr lang="en-US" sz="2400" dirty="0" smtClean="0">
                <a:solidFill>
                  <a:srgbClr val="002060"/>
                </a:solidFill>
                <a:latin typeface="Arial" pitchFamily="34" charset="0"/>
                <a:cs typeface="Arial" pitchFamily="34" charset="0"/>
              </a:rPr>
              <a:t>what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has in house and whether this is sufficient / fit for purpose to achieve the business plan; </a:t>
            </a:r>
          </a:p>
          <a:p>
            <a:pPr>
              <a:buFont typeface="Wingdings" pitchFamily="2" charset="2"/>
              <a:buChar char="q"/>
            </a:pPr>
            <a:r>
              <a:rPr lang="en-US" sz="2400" dirty="0" smtClean="0">
                <a:solidFill>
                  <a:srgbClr val="002060"/>
                </a:solidFill>
                <a:latin typeface="Arial" pitchFamily="34" charset="0"/>
                <a:cs typeface="Arial" pitchFamily="34" charset="0"/>
              </a:rPr>
              <a:t>what additional support might be needed externally (e.g. subcontractors that provide specialism outside of their field (e.g. fire, or out of area). </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71612"/>
            <a:ext cx="6000776" cy="3785652"/>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r>
              <a:rPr lang="en-US" sz="2400" i="1" dirty="0" smtClean="0">
                <a:solidFill>
                  <a:srgbClr val="002060"/>
                </a:solidFill>
                <a:latin typeface="Arial" pitchFamily="34" charset="0"/>
                <a:cs typeface="Arial" pitchFamily="34" charset="0"/>
              </a:rPr>
              <a:t>- Specialist skills that are better outsourced due to the size of the </a:t>
            </a:r>
            <a:r>
              <a:rPr lang="en-US" sz="2400" i="1" dirty="0" err="1" smtClean="0">
                <a:solidFill>
                  <a:srgbClr val="002060"/>
                </a:solidFill>
                <a:latin typeface="Arial" pitchFamily="34" charset="0"/>
                <a:cs typeface="Arial" pitchFamily="34" charset="0"/>
              </a:rPr>
              <a:t>organisation</a:t>
            </a:r>
            <a:r>
              <a:rPr lang="en-US" sz="2400" i="1" dirty="0" smtClean="0">
                <a:solidFill>
                  <a:srgbClr val="002060"/>
                </a:solidFill>
                <a:latin typeface="Arial" pitchFamily="34" charset="0"/>
                <a:cs typeface="Arial" pitchFamily="34" charset="0"/>
              </a:rPr>
              <a:t> (e.g. security screening, health and safety advice). </a:t>
            </a:r>
          </a:p>
          <a:p>
            <a:r>
              <a:rPr lang="en-US" sz="2400" dirty="0" smtClean="0">
                <a:solidFill>
                  <a:srgbClr val="002060"/>
                </a:solidFill>
                <a:latin typeface="Arial" pitchFamily="34" charset="0"/>
                <a:cs typeface="Arial" pitchFamily="34" charset="0"/>
              </a:rPr>
              <a:t>- Regular meetings to discuss contract and planned work. Include review of type work to ensure that, if the right skills sets aren’t in-house, you get the right subcontract support 	</a:t>
            </a:r>
          </a:p>
        </p:txBody>
      </p:sp>
    </p:spTree>
    <p:extLst>
      <p:ext uri="{BB962C8B-B14F-4D97-AF65-F5344CB8AC3E}">
        <p14:creationId xmlns:p14="http://schemas.microsoft.com/office/powerpoint/2010/main" val="295025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643051"/>
            <a:ext cx="7215238"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7.1.2 - People </a:t>
            </a:r>
          </a:p>
          <a:p>
            <a:r>
              <a:rPr lang="en-US" sz="2000" dirty="0" smtClean="0">
                <a:solidFill>
                  <a:srgbClr val="002060"/>
                </a:solidFill>
                <a:latin typeface="Arial" pitchFamily="34" charset="0"/>
                <a:cs typeface="Arial" pitchFamily="34" charset="0"/>
              </a:rPr>
              <a:t>This standard expects an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to determine and provide the appropriate number of personnel to effectively implement the QMS and for the operation and control of its processes. </a:t>
            </a:r>
          </a:p>
          <a:p>
            <a:endParaRPr lang="en-US" sz="2000" dirty="0" smtClean="0">
              <a:solidFill>
                <a:srgbClr val="002060"/>
              </a:solidFill>
              <a:latin typeface="Arial" pitchFamily="34" charset="0"/>
              <a:cs typeface="Arial" pitchFamily="34" charset="0"/>
            </a:endParaRPr>
          </a:p>
          <a:p>
            <a:r>
              <a:rPr lang="en-US" sz="2000" b="1" i="1" dirty="0" smtClean="0">
                <a:solidFill>
                  <a:srgbClr val="002060"/>
                </a:solidFill>
                <a:latin typeface="Arial" pitchFamily="34" charset="0"/>
                <a:cs typeface="Arial" pitchFamily="34" charset="0"/>
              </a:rPr>
              <a:t>Example :</a:t>
            </a:r>
            <a:r>
              <a:rPr lang="en-US" sz="2000" i="1" dirty="0" smtClean="0">
                <a:solidFill>
                  <a:srgbClr val="002060"/>
                </a:solidFill>
                <a:latin typeface="Arial" pitchFamily="34" charset="0"/>
                <a:cs typeface="Arial" pitchFamily="34" charset="0"/>
              </a:rPr>
              <a:t>Allocation of staff in order to achieve the required outcome. This means determining that you have someone to carry out a specific process (e.g. recruitment, screening and training of staff). Dependent on the size of the </a:t>
            </a:r>
            <a:r>
              <a:rPr lang="en-US" sz="2000" i="1" dirty="0" err="1" smtClean="0">
                <a:solidFill>
                  <a:srgbClr val="002060"/>
                </a:solidFill>
                <a:latin typeface="Arial" pitchFamily="34" charset="0"/>
                <a:cs typeface="Arial" pitchFamily="34" charset="0"/>
              </a:rPr>
              <a:t>organisation</a:t>
            </a:r>
            <a:r>
              <a:rPr lang="en-US" sz="2000" i="1" dirty="0" smtClean="0">
                <a:solidFill>
                  <a:srgbClr val="002060"/>
                </a:solidFill>
                <a:latin typeface="Arial" pitchFamily="34" charset="0"/>
                <a:cs typeface="Arial" pitchFamily="34" charset="0"/>
              </a:rPr>
              <a:t> this may be one or two people or a team. The senior management will need to determine the resource needed and maintain this. </a:t>
            </a:r>
          </a:p>
        </p:txBody>
      </p:sp>
    </p:spTree>
    <p:extLst>
      <p:ext uri="{BB962C8B-B14F-4D97-AF65-F5344CB8AC3E}">
        <p14:creationId xmlns:p14="http://schemas.microsoft.com/office/powerpoint/2010/main" val="295025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643050"/>
            <a:ext cx="7500990" cy="3046988"/>
          </a:xfrm>
          <a:prstGeom prst="rect">
            <a:avLst/>
          </a:prstGeom>
        </p:spPr>
        <p:txBody>
          <a:bodyPr wrap="square">
            <a:spAutoFit/>
          </a:bodyPr>
          <a:lstStyle/>
          <a:p>
            <a:pPr algn="just"/>
            <a:r>
              <a:rPr lang="en-US" sz="2400" dirty="0" smtClean="0">
                <a:solidFill>
                  <a:srgbClr val="002060"/>
                </a:solidFill>
                <a:latin typeface="Arial" pitchFamily="34" charset="0"/>
                <a:cs typeface="Arial" pitchFamily="34" charset="0"/>
              </a:rPr>
              <a:t>This will be about ensuring you have the right number of engineers or security officers to provide the service that you have quoted. This will depend on the specifics set out in the contract and terms. (e.g. ensuring you have sufficient engineers to respond within 4/24 hours. Ensuring you have sufficient trained security officers to replace those who may be sick or on holiday). </a:t>
            </a:r>
            <a:r>
              <a:rPr lang="en-US" dirty="0" smtClean="0">
                <a:solidFill>
                  <a:srgbClr val="002060"/>
                </a:solidFill>
                <a:latin typeface="Arial" pitchFamily="34" charset="0"/>
                <a:cs typeface="Arial" pitchFamily="34" charset="0"/>
              </a:rPr>
              <a:t>	</a:t>
            </a:r>
          </a:p>
        </p:txBody>
      </p:sp>
    </p:spTree>
    <p:extLst>
      <p:ext uri="{BB962C8B-B14F-4D97-AF65-F5344CB8AC3E}">
        <p14:creationId xmlns:p14="http://schemas.microsoft.com/office/powerpoint/2010/main" val="295025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643050"/>
            <a:ext cx="7643866" cy="3170099"/>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7.1.3 – Infrastructure </a:t>
            </a:r>
          </a:p>
          <a:p>
            <a:r>
              <a:rPr lang="en-US" sz="2000" dirty="0" smtClean="0">
                <a:solidFill>
                  <a:srgbClr val="002060"/>
                </a:solidFill>
                <a:latin typeface="Arial" pitchFamily="34" charset="0"/>
                <a:cs typeface="Arial" pitchFamily="34" charset="0"/>
              </a:rPr>
              <a:t>Essentially a company needs to consider all the things they will need in order to deliver a service/product to the customer/client. This needs to include: </a:t>
            </a:r>
          </a:p>
          <a:p>
            <a:r>
              <a:rPr lang="en-US" sz="2000" dirty="0" smtClean="0">
                <a:solidFill>
                  <a:srgbClr val="002060"/>
                </a:solidFill>
                <a:latin typeface="Arial" pitchFamily="34" charset="0"/>
                <a:cs typeface="Arial" pitchFamily="34" charset="0"/>
              </a:rPr>
              <a:t> buildings / water / gas / electric, etc.; </a:t>
            </a:r>
          </a:p>
          <a:p>
            <a:r>
              <a:rPr lang="en-US" sz="2000" dirty="0" smtClean="0">
                <a:solidFill>
                  <a:srgbClr val="002060"/>
                </a:solidFill>
                <a:latin typeface="Arial" pitchFamily="34" charset="0"/>
                <a:cs typeface="Arial" pitchFamily="34" charset="0"/>
              </a:rPr>
              <a:t> equipment - for example computers / operating systems (e.g. alarm master); </a:t>
            </a:r>
          </a:p>
          <a:p>
            <a:r>
              <a:rPr lang="en-US" sz="2000" dirty="0" smtClean="0">
                <a:solidFill>
                  <a:srgbClr val="002060"/>
                </a:solidFill>
                <a:latin typeface="Arial" pitchFamily="34" charset="0"/>
                <a:cs typeface="Arial" pitchFamily="34" charset="0"/>
              </a:rPr>
              <a:t> vehicles – for engineers / management / sales and survey staff; </a:t>
            </a:r>
          </a:p>
          <a:p>
            <a:r>
              <a:rPr lang="en-US" sz="2000" dirty="0" smtClean="0">
                <a:solidFill>
                  <a:srgbClr val="002060"/>
                </a:solidFill>
                <a:latin typeface="Arial" pitchFamily="34" charset="0"/>
                <a:cs typeface="Arial" pitchFamily="34" charset="0"/>
              </a:rPr>
              <a:t> information – standards that have to be applied, mobile phones / tablets, etc. </a:t>
            </a:r>
          </a:p>
        </p:txBody>
      </p:sp>
    </p:spTree>
    <p:extLst>
      <p:ext uri="{BB962C8B-B14F-4D97-AF65-F5344CB8AC3E}">
        <p14:creationId xmlns:p14="http://schemas.microsoft.com/office/powerpoint/2010/main" val="2950258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4414" y="578645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7786742" cy="4185761"/>
          </a:xfrm>
          <a:prstGeom prst="rect">
            <a:avLst/>
          </a:prstGeom>
        </p:spPr>
        <p:txBody>
          <a:bodyPr wrap="square">
            <a:spAutoFit/>
          </a:bodyPr>
          <a:lstStyle/>
          <a:p>
            <a:r>
              <a:rPr lang="en-US" sz="2600" b="1" dirty="0" smtClean="0">
                <a:solidFill>
                  <a:srgbClr val="002060"/>
                </a:solidFill>
                <a:latin typeface="Arial" pitchFamily="34" charset="0"/>
                <a:cs typeface="Arial" pitchFamily="34" charset="0"/>
              </a:rPr>
              <a:t>Clause 7.1.4 - Environment for the operation of processes </a:t>
            </a:r>
          </a:p>
          <a:p>
            <a:r>
              <a:rPr lang="en-US" sz="2600" dirty="0" smtClean="0">
                <a:solidFill>
                  <a:srgbClr val="002060"/>
                </a:solidFill>
                <a:latin typeface="Arial" pitchFamily="34" charset="0"/>
                <a:cs typeface="Arial" pitchFamily="34" charset="0"/>
              </a:rPr>
              <a:t>The standard now specifically makes reference to the environment that you work in. </a:t>
            </a:r>
            <a:endParaRPr lang="el-GR" sz="2600" dirty="0" smtClean="0"/>
          </a:p>
          <a:p>
            <a:pPr>
              <a:buFont typeface="Wingdings" pitchFamily="2" charset="2"/>
              <a:buChar char="v"/>
            </a:pPr>
            <a:r>
              <a:rPr lang="en-US" sz="2600" dirty="0" smtClean="0">
                <a:solidFill>
                  <a:srgbClr val="002060"/>
                </a:solidFill>
                <a:latin typeface="Arial" pitchFamily="34" charset="0"/>
                <a:cs typeface="Arial" pitchFamily="34" charset="0"/>
              </a:rPr>
              <a:t>Equality Opportunities / </a:t>
            </a:r>
            <a:r>
              <a:rPr lang="en-US" sz="2600" dirty="0" err="1" smtClean="0">
                <a:solidFill>
                  <a:srgbClr val="002060"/>
                </a:solidFill>
                <a:latin typeface="Arial" pitchFamily="34" charset="0"/>
                <a:cs typeface="Arial" pitchFamily="34" charset="0"/>
              </a:rPr>
              <a:t>whistleblowing</a:t>
            </a:r>
            <a:r>
              <a:rPr lang="en-US" sz="2600" dirty="0" smtClean="0">
                <a:solidFill>
                  <a:srgbClr val="002060"/>
                </a:solidFill>
                <a:latin typeface="Arial" pitchFamily="34" charset="0"/>
                <a:cs typeface="Arial" pitchFamily="34" charset="0"/>
              </a:rPr>
              <a:t> / anti-bullying policy </a:t>
            </a:r>
          </a:p>
          <a:p>
            <a:pPr>
              <a:buFont typeface="Wingdings" pitchFamily="2" charset="2"/>
              <a:buChar char="v"/>
            </a:pPr>
            <a:r>
              <a:rPr lang="en-US" sz="2600" dirty="0" smtClean="0">
                <a:solidFill>
                  <a:srgbClr val="002060"/>
                </a:solidFill>
                <a:latin typeface="Arial" pitchFamily="34" charset="0"/>
                <a:cs typeface="Arial" pitchFamily="34" charset="0"/>
              </a:rPr>
              <a:t>Violence at work / </a:t>
            </a:r>
            <a:r>
              <a:rPr lang="en-US" sz="2600" dirty="0" err="1" smtClean="0">
                <a:solidFill>
                  <a:srgbClr val="002060"/>
                </a:solidFill>
                <a:latin typeface="Arial" pitchFamily="34" charset="0"/>
                <a:cs typeface="Arial" pitchFamily="34" charset="0"/>
              </a:rPr>
              <a:t>counselling</a:t>
            </a:r>
            <a:r>
              <a:rPr lang="en-US" sz="2600" dirty="0" smtClean="0">
                <a:solidFill>
                  <a:srgbClr val="002060"/>
                </a:solidFill>
                <a:latin typeface="Arial" pitchFamily="34" charset="0"/>
                <a:cs typeface="Arial" pitchFamily="34" charset="0"/>
              </a:rPr>
              <a:t> support / lone working </a:t>
            </a:r>
          </a:p>
          <a:p>
            <a:pPr>
              <a:buFont typeface="Wingdings" pitchFamily="2" charset="2"/>
              <a:buChar char="v"/>
            </a:pPr>
            <a:r>
              <a:rPr lang="en-US" sz="2600" dirty="0" smtClean="0">
                <a:solidFill>
                  <a:srgbClr val="002060"/>
                </a:solidFill>
                <a:latin typeface="Arial" pitchFamily="34" charset="0"/>
                <a:cs typeface="Arial" pitchFamily="34" charset="0"/>
              </a:rPr>
              <a:t>Office based risk assessment, space, noise levels </a:t>
            </a:r>
          </a:p>
          <a:p>
            <a:endParaRPr lang="el-GR" sz="32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7 - Θέση περιεχομένου"/>
          <p:cNvPicPr>
            <a:picLocks noGrp="1"/>
          </p:cNvPicPr>
          <p:nvPr>
            <p:ph idx="1"/>
          </p:nvPr>
        </p:nvPicPr>
        <p:blipFill>
          <a:blip r:embed="rId7" cstate="print"/>
          <a:srcRect/>
          <a:stretch>
            <a:fillRect/>
          </a:stretch>
        </p:blipFill>
        <p:spPr bwMode="auto">
          <a:xfrm>
            <a:off x="4750193" y="3506190"/>
            <a:ext cx="157964" cy="117082"/>
          </a:xfrm>
          <a:prstGeom prst="rect">
            <a:avLst/>
          </a:prstGeom>
          <a:noFill/>
          <a:ln w="9525">
            <a:noFill/>
            <a:miter lim="800000"/>
            <a:headEnd/>
            <a:tailEnd/>
          </a:ln>
        </p:spPr>
      </p:pic>
      <p:pic>
        <p:nvPicPr>
          <p:cNvPr id="2050" name="Picture 2"/>
          <p:cNvPicPr>
            <a:picLocks noChangeAspect="1" noChangeArrowheads="1"/>
          </p:cNvPicPr>
          <p:nvPr/>
        </p:nvPicPr>
        <p:blipFill>
          <a:blip r:embed="rId8" cstate="print"/>
          <a:srcRect/>
          <a:stretch>
            <a:fillRect/>
          </a:stretch>
        </p:blipFill>
        <p:spPr bwMode="auto">
          <a:xfrm>
            <a:off x="1462088" y="1714488"/>
            <a:ext cx="6219825" cy="4019562"/>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8143932"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7.1.5 - Monitoring and measuring resources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needs to decide what tools it uses to measure business performance. It also needs to consider whether these tools will give them everything they need as a result. </a:t>
            </a:r>
          </a:p>
          <a:p>
            <a:r>
              <a:rPr lang="en-US" sz="2400" b="1" dirty="0" smtClean="0">
                <a:solidFill>
                  <a:srgbClr val="002060"/>
                </a:solidFill>
                <a:latin typeface="Arial" pitchFamily="34" charset="0"/>
                <a:cs typeface="Arial" pitchFamily="34" charset="0"/>
              </a:rPr>
              <a:t>Example:</a:t>
            </a:r>
          </a:p>
          <a:p>
            <a:r>
              <a:rPr lang="en-US" sz="2400" u="sng" dirty="0" smtClean="0">
                <a:solidFill>
                  <a:srgbClr val="002060"/>
                </a:solidFill>
                <a:latin typeface="Arial" pitchFamily="34" charset="0"/>
                <a:cs typeface="Arial" pitchFamily="34" charset="0"/>
              </a:rPr>
              <a:t> Install</a:t>
            </a:r>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Customer Service – feedback after install – via phone call. Other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may have a CRM in place.</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16" y="1643050"/>
            <a:ext cx="8429684" cy="5262979"/>
          </a:xfrm>
          <a:prstGeom prst="rect">
            <a:avLst/>
          </a:prstGeom>
        </p:spPr>
        <p:txBody>
          <a:bodyPr wrap="square">
            <a:spAutoFit/>
          </a:bodyPr>
          <a:lstStyle/>
          <a:p>
            <a:endParaRPr lang="el-GR" sz="2400" dirty="0" smtClean="0">
              <a:solidFill>
                <a:srgbClr val="002060"/>
              </a:solidFill>
              <a:latin typeface="Arial" pitchFamily="34" charset="0"/>
              <a:cs typeface="Arial" pitchFamily="34" charset="0"/>
            </a:endParaRPr>
          </a:p>
          <a:p>
            <a:pPr>
              <a:buFont typeface="Wingdings" pitchFamily="2" charset="2"/>
              <a:buChar char="Ø"/>
            </a:pPr>
            <a:r>
              <a:rPr lang="en-US" sz="3200" dirty="0" smtClean="0">
                <a:solidFill>
                  <a:srgbClr val="002060"/>
                </a:solidFill>
                <a:latin typeface="Arial" pitchFamily="34" charset="0"/>
                <a:cs typeface="Arial" pitchFamily="34" charset="0"/>
              </a:rPr>
              <a:t>Suitable measuring tools? </a:t>
            </a:r>
          </a:p>
          <a:p>
            <a:r>
              <a:rPr lang="en-US" sz="3200" dirty="0" smtClean="0">
                <a:solidFill>
                  <a:srgbClr val="002060"/>
                </a:solidFill>
                <a:latin typeface="Arial" pitchFamily="34" charset="0"/>
                <a:cs typeface="Arial" pitchFamily="34" charset="0"/>
              </a:rPr>
              <a:t> Equipment that is used to test and commission systems such as </a:t>
            </a:r>
            <a:r>
              <a:rPr lang="en-US" sz="3200" dirty="0" err="1" smtClean="0">
                <a:solidFill>
                  <a:srgbClr val="002060"/>
                </a:solidFill>
                <a:latin typeface="Arial" pitchFamily="34" charset="0"/>
                <a:cs typeface="Arial" pitchFamily="34" charset="0"/>
              </a:rPr>
              <a:t>multimeters</a:t>
            </a:r>
            <a:r>
              <a:rPr lang="en-US" sz="3200" dirty="0" smtClean="0">
                <a:solidFill>
                  <a:srgbClr val="002060"/>
                </a:solidFill>
                <a:latin typeface="Arial" pitchFamily="34" charset="0"/>
                <a:cs typeface="Arial" pitchFamily="34" charset="0"/>
              </a:rPr>
              <a:t>, insulation testers, sound pressure level meters, etc. </a:t>
            </a:r>
          </a:p>
          <a:p>
            <a:pPr>
              <a:buFont typeface="Wingdings" pitchFamily="2" charset="2"/>
              <a:buChar char="Ø"/>
            </a:pPr>
            <a:r>
              <a:rPr lang="en-US" sz="3200" dirty="0" smtClean="0">
                <a:solidFill>
                  <a:srgbClr val="002060"/>
                </a:solidFill>
                <a:latin typeface="Arial" pitchFamily="34" charset="0"/>
                <a:cs typeface="Arial" pitchFamily="34" charset="0"/>
              </a:rPr>
              <a:t> Maintained – calibration of all the test equipment that you use. </a:t>
            </a:r>
          </a:p>
          <a:p>
            <a:pPr>
              <a:buFont typeface="Wingdings" pitchFamily="2" charset="2"/>
              <a:buChar char="Ø"/>
            </a:pPr>
            <a:endParaRPr lang="en-US" sz="3200" dirty="0" smtClean="0">
              <a:solidFill>
                <a:srgbClr val="002060"/>
              </a:solidFill>
              <a:latin typeface="Arial" pitchFamily="34" charset="0"/>
              <a:cs typeface="Arial" pitchFamily="34" charset="0"/>
            </a:endParaRPr>
          </a:p>
          <a:p>
            <a:pPr>
              <a:buFont typeface="Wingdings" pitchFamily="2" charset="2"/>
              <a:buChar char="Ø"/>
            </a:pPr>
            <a:endParaRPr lang="en-US" sz="32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01040" cy="3785652"/>
          </a:xfrm>
          <a:prstGeom prst="rect">
            <a:avLst/>
          </a:prstGeom>
        </p:spPr>
        <p:txBody>
          <a:bodyPr wrap="square">
            <a:spAutoFit/>
          </a:bodyPr>
          <a:lstStyle/>
          <a:p>
            <a:r>
              <a:rPr lang="en-US" sz="2400" i="1" dirty="0" smtClean="0">
                <a:solidFill>
                  <a:srgbClr val="002060"/>
                </a:solidFill>
                <a:latin typeface="Arial" pitchFamily="34" charset="0"/>
                <a:cs typeface="Arial" pitchFamily="34" charset="0"/>
              </a:rPr>
              <a:t>Clause 7.1.5.2 - Measurement traceability </a:t>
            </a:r>
          </a:p>
          <a:p>
            <a:r>
              <a:rPr lang="en-US" sz="2400" dirty="0" smtClean="0">
                <a:solidFill>
                  <a:srgbClr val="002060"/>
                </a:solidFill>
                <a:latin typeface="Arial" pitchFamily="34" charset="0"/>
                <a:cs typeface="Arial" pitchFamily="34" charset="0"/>
              </a:rPr>
              <a:t>You need to establish whether this is relevant to you and meeting all applicable requirements for the product and services. How do you determine this? </a:t>
            </a:r>
          </a:p>
          <a:p>
            <a:r>
              <a:rPr lang="en-US" sz="2400" dirty="0" smtClean="0">
                <a:solidFill>
                  <a:srgbClr val="002060"/>
                </a:solidFill>
                <a:latin typeface="Arial" pitchFamily="34" charset="0"/>
                <a:cs typeface="Arial" pitchFamily="34" charset="0"/>
              </a:rPr>
              <a:t> Is it required to be calibrated? </a:t>
            </a:r>
          </a:p>
          <a:p>
            <a:r>
              <a:rPr lang="en-US" sz="2400" dirty="0" smtClean="0">
                <a:solidFill>
                  <a:srgbClr val="002060"/>
                </a:solidFill>
                <a:latin typeface="Arial" pitchFamily="34" charset="0"/>
                <a:cs typeface="Arial" pitchFamily="34" charset="0"/>
              </a:rPr>
              <a:t> Allocated unique reference numbers and listed on a register of some sort. </a:t>
            </a:r>
          </a:p>
          <a:p>
            <a:r>
              <a:rPr lang="en-US" sz="2400" dirty="0" smtClean="0">
                <a:solidFill>
                  <a:srgbClr val="002060"/>
                </a:solidFill>
                <a:latin typeface="Arial" pitchFamily="34" charset="0"/>
                <a:cs typeface="Arial" pitchFamily="34" charset="0"/>
              </a:rPr>
              <a:t> Allocated to personnel as and when needed and a clear process in place to ensure all staff know how to use it properly </a:t>
            </a:r>
          </a:p>
        </p:txBody>
      </p:sp>
    </p:spTree>
    <p:extLst>
      <p:ext uri="{BB962C8B-B14F-4D97-AF65-F5344CB8AC3E}">
        <p14:creationId xmlns:p14="http://schemas.microsoft.com/office/powerpoint/2010/main" val="2950258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fontScale="92500" lnSpcReduction="10000"/>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a:lnSpc>
                <a:spcPct val="115000"/>
              </a:lnSpc>
              <a:spcBef>
                <a:spcPts val="600"/>
              </a:spcBef>
              <a:spcAft>
                <a:spcPts val="1000"/>
              </a:spcAft>
              <a:buFont typeface="Wingdings" pitchFamily="2" charset="2"/>
              <a:buChar char="Ø"/>
            </a:pPr>
            <a:endParaRPr lang="en-US" sz="2000" i="1" dirty="0" smtClean="0"/>
          </a:p>
          <a:p>
            <a:pPr>
              <a:lnSpc>
                <a:spcPct val="115000"/>
              </a:lnSpc>
              <a:spcBef>
                <a:spcPts val="600"/>
              </a:spcBef>
              <a:spcAft>
                <a:spcPts val="1000"/>
              </a:spcAft>
              <a:buFont typeface="Wingdings" pitchFamily="2" charset="2"/>
              <a:buChar char="Ø"/>
            </a:pPr>
            <a:endParaRPr lang="en-US" sz="2000" i="1" dirty="0" smtClean="0"/>
          </a:p>
          <a:p>
            <a:pPr>
              <a:lnSpc>
                <a:spcPct val="115000"/>
              </a:lnSpc>
              <a:spcBef>
                <a:spcPts val="600"/>
              </a:spcBef>
              <a:spcAft>
                <a:spcPts val="1000"/>
              </a:spcAft>
              <a:buNone/>
            </a:pPr>
            <a:r>
              <a:rPr lang="en-US" sz="2400" b="1" i="1" dirty="0" smtClean="0">
                <a:solidFill>
                  <a:srgbClr val="002060"/>
                </a:solidFill>
                <a:latin typeface="Arial" pitchFamily="34" charset="0"/>
                <a:cs typeface="Arial" pitchFamily="34" charset="0"/>
              </a:rPr>
              <a:t>Example </a:t>
            </a:r>
          </a:p>
          <a:p>
            <a:pPr>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Maintenance Register should be in place. Sampling of commissioning paperwork to ensure the readings are consistent with expectations and or parameters set. 	</a:t>
            </a: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6215090"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Note: </a:t>
            </a:r>
          </a:p>
          <a:p>
            <a:r>
              <a:rPr lang="en-US" sz="2400" b="1" dirty="0" err="1" smtClean="0">
                <a:solidFill>
                  <a:srgbClr val="002060"/>
                </a:solidFill>
                <a:latin typeface="Arial" pitchFamily="34" charset="0"/>
                <a:cs typeface="Arial" pitchFamily="34" charset="0"/>
              </a:rPr>
              <a:t>Organisations</a:t>
            </a:r>
            <a:r>
              <a:rPr lang="en-US" sz="2400" b="1" dirty="0" smtClean="0">
                <a:solidFill>
                  <a:srgbClr val="002060"/>
                </a:solidFill>
                <a:latin typeface="Arial" pitchFamily="34" charset="0"/>
                <a:cs typeface="Arial" pitchFamily="34" charset="0"/>
              </a:rPr>
              <a:t> expected to check results from calibration to ensure they are comfortable they have not been tampered with.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643050"/>
            <a:ext cx="7643866" cy="358559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7.1.6 - </a:t>
            </a:r>
            <a:r>
              <a:rPr lang="en-US" b="1" dirty="0" err="1" smtClean="0">
                <a:solidFill>
                  <a:srgbClr val="002060"/>
                </a:solidFill>
                <a:latin typeface="Arial" pitchFamily="34" charset="0"/>
                <a:cs typeface="Arial" pitchFamily="34" charset="0"/>
              </a:rPr>
              <a:t>Organisational</a:t>
            </a:r>
            <a:r>
              <a:rPr lang="en-US" b="1" dirty="0" smtClean="0">
                <a:solidFill>
                  <a:srgbClr val="002060"/>
                </a:solidFill>
                <a:latin typeface="Arial" pitchFamily="34" charset="0"/>
                <a:cs typeface="Arial" pitchFamily="34" charset="0"/>
              </a:rPr>
              <a:t> knowledge </a:t>
            </a:r>
          </a:p>
          <a:p>
            <a:r>
              <a:rPr lang="en-US" sz="1900" dirty="0" smtClean="0">
                <a:solidFill>
                  <a:srgbClr val="002060"/>
                </a:solidFill>
                <a:latin typeface="Arial" pitchFamily="34" charset="0"/>
                <a:cs typeface="Arial" pitchFamily="34" charset="0"/>
              </a:rPr>
              <a:t>Leaders in the business have to decide what skill sets staff need in order to </a:t>
            </a:r>
            <a:r>
              <a:rPr lang="en-US" sz="1900" dirty="0" err="1" smtClean="0">
                <a:solidFill>
                  <a:srgbClr val="002060"/>
                </a:solidFill>
                <a:latin typeface="Arial" pitchFamily="34" charset="0"/>
                <a:cs typeface="Arial" pitchFamily="34" charset="0"/>
              </a:rPr>
              <a:t>fulfil</a:t>
            </a:r>
            <a:r>
              <a:rPr lang="en-US" sz="1900" dirty="0" smtClean="0">
                <a:solidFill>
                  <a:srgbClr val="002060"/>
                </a:solidFill>
                <a:latin typeface="Arial" pitchFamily="34" charset="0"/>
                <a:cs typeface="Arial" pitchFamily="34" charset="0"/>
              </a:rPr>
              <a:t> their business plan. This includes knowledge of products and services they are selling. This would best be captured in a skills and or training matrix to demonstrate a clear understanding. </a:t>
            </a:r>
          </a:p>
          <a:p>
            <a:r>
              <a:rPr lang="en-US" sz="1900" dirty="0" smtClean="0">
                <a:solidFill>
                  <a:srgbClr val="002060"/>
                </a:solidFill>
                <a:latin typeface="Arial" pitchFamily="34" charset="0"/>
                <a:cs typeface="Arial" pitchFamily="34" charset="0"/>
              </a:rPr>
              <a:t>If the business decided to change its direction or perhaps move into another area, e.g. installing Fire systems, they will need to document that they have identified which skills they may be missing or where those skills lie to ensure they are in place to move into this area. </a:t>
            </a:r>
          </a:p>
          <a:p>
            <a:r>
              <a:rPr lang="en-US" sz="1900" b="1" i="1" dirty="0" smtClean="0">
                <a:solidFill>
                  <a:srgbClr val="002060"/>
                </a:solidFill>
                <a:latin typeface="Arial" pitchFamily="34" charset="0"/>
                <a:cs typeface="Arial" pitchFamily="34" charset="0"/>
              </a:rPr>
              <a:t>Example : </a:t>
            </a:r>
            <a:r>
              <a:rPr lang="en-US" sz="1900" i="1" dirty="0" smtClean="0">
                <a:solidFill>
                  <a:srgbClr val="002060"/>
                </a:solidFill>
                <a:latin typeface="Arial" pitchFamily="34" charset="0"/>
                <a:cs typeface="Arial" pitchFamily="34" charset="0"/>
              </a:rPr>
              <a:t>An </a:t>
            </a:r>
            <a:r>
              <a:rPr lang="en-US" sz="1900" i="1" dirty="0" err="1" smtClean="0">
                <a:solidFill>
                  <a:srgbClr val="002060"/>
                </a:solidFill>
                <a:latin typeface="Arial" pitchFamily="34" charset="0"/>
                <a:cs typeface="Arial" pitchFamily="34" charset="0"/>
              </a:rPr>
              <a:t>organisation</a:t>
            </a:r>
            <a:r>
              <a:rPr lang="en-US" sz="1900" i="1" dirty="0" smtClean="0">
                <a:solidFill>
                  <a:srgbClr val="002060"/>
                </a:solidFill>
                <a:latin typeface="Arial" pitchFamily="34" charset="0"/>
                <a:cs typeface="Arial" pitchFamily="34" charset="0"/>
              </a:rPr>
              <a:t> may decide to go into fire installation so will need fire surveyors / designers / engineers / understanding of fire standards, etc. before they can proceed. 	</a:t>
            </a:r>
          </a:p>
        </p:txBody>
      </p:sp>
    </p:spTree>
    <p:extLst>
      <p:ext uri="{BB962C8B-B14F-4D97-AF65-F5344CB8AC3E}">
        <p14:creationId xmlns:p14="http://schemas.microsoft.com/office/powerpoint/2010/main" val="2950258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00174"/>
            <a:ext cx="8143932" cy="3539430"/>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7.2 – Competence </a:t>
            </a:r>
          </a:p>
          <a:p>
            <a:r>
              <a:rPr lang="en-US" sz="2800" dirty="0" smtClean="0">
                <a:solidFill>
                  <a:srgbClr val="002060"/>
                </a:solidFill>
                <a:latin typeface="Arial" pitchFamily="34" charset="0"/>
                <a:cs typeface="Arial" pitchFamily="34" charset="0"/>
              </a:rPr>
              <a:t>Determining competence is a necessity in any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Working out the skills your team has and skills they don’t yet have. Skills they will need to achieve the company’s objectives. </a:t>
            </a:r>
          </a:p>
          <a:p>
            <a:endParaRPr lang="en-US" sz="2800" dirty="0" smtClean="0">
              <a:solidFill>
                <a:srgbClr val="002060"/>
              </a:solidFill>
              <a:latin typeface="Arial" pitchFamily="34" charset="0"/>
              <a:cs typeface="Arial" pitchFamily="34" charset="0"/>
            </a:endParaRPr>
          </a:p>
          <a:p>
            <a:r>
              <a:rPr lang="en-US" sz="2800" b="1" dirty="0" smtClean="0">
                <a:solidFill>
                  <a:srgbClr val="002060"/>
                </a:solidFill>
                <a:latin typeface="Arial" pitchFamily="34" charset="0"/>
                <a:cs typeface="Arial" pitchFamily="34" charset="0"/>
              </a:rPr>
              <a:t>Example:</a:t>
            </a:r>
            <a:r>
              <a:rPr lang="en-US" sz="2800" dirty="0" smtClean="0">
                <a:solidFill>
                  <a:srgbClr val="002060"/>
                </a:solidFill>
                <a:latin typeface="Arial" pitchFamily="34" charset="0"/>
                <a:cs typeface="Arial" pitchFamily="34" charset="0"/>
              </a:rPr>
              <a:t> Increase in sales = need for additional trained surveyors. </a:t>
            </a:r>
          </a:p>
        </p:txBody>
      </p:sp>
    </p:spTree>
    <p:extLst>
      <p:ext uri="{BB962C8B-B14F-4D97-AF65-F5344CB8AC3E}">
        <p14:creationId xmlns:p14="http://schemas.microsoft.com/office/powerpoint/2010/main" val="2950258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643050"/>
            <a:ext cx="7858164"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7.3 – Awareness </a:t>
            </a:r>
          </a:p>
          <a:p>
            <a:r>
              <a:rPr lang="en-US" sz="2400" b="1" dirty="0" smtClean="0">
                <a:solidFill>
                  <a:srgbClr val="002060"/>
                </a:solidFill>
                <a:latin typeface="Arial" pitchFamily="34" charset="0"/>
                <a:cs typeface="Arial" pitchFamily="34" charset="0"/>
              </a:rPr>
              <a:t>Note: This is a new requirement. </a:t>
            </a:r>
          </a:p>
          <a:p>
            <a:r>
              <a:rPr lang="en-US" sz="2400" dirty="0" smtClean="0">
                <a:solidFill>
                  <a:srgbClr val="002060"/>
                </a:solidFill>
                <a:latin typeface="Arial" pitchFamily="34" charset="0"/>
                <a:cs typeface="Arial" pitchFamily="34" charset="0"/>
              </a:rPr>
              <a:t>There is greater focus </a:t>
            </a:r>
            <a:r>
              <a:rPr lang="en-US" sz="2400" u="sng" dirty="0" smtClean="0">
                <a:solidFill>
                  <a:srgbClr val="002060"/>
                </a:solidFill>
                <a:latin typeface="Arial" pitchFamily="34" charset="0"/>
                <a:cs typeface="Arial" pitchFamily="34" charset="0"/>
              </a:rPr>
              <a:t>on not just communicating the policy but ensuring that it is understood,</a:t>
            </a:r>
            <a:r>
              <a:rPr lang="en-US" sz="2400" dirty="0" smtClean="0">
                <a:solidFill>
                  <a:srgbClr val="002060"/>
                </a:solidFill>
                <a:latin typeface="Arial" pitchFamily="34" charset="0"/>
                <a:cs typeface="Arial" pitchFamily="34" charset="0"/>
              </a:rPr>
              <a:t> how it affects work, especially if they deviate from it. Staff should understand what they contribute and how this can make the business better. </a:t>
            </a:r>
          </a:p>
          <a:p>
            <a:r>
              <a:rPr lang="en-US" sz="2400" dirty="0" smtClean="0">
                <a:solidFill>
                  <a:srgbClr val="002060"/>
                </a:solidFill>
                <a:latin typeface="Arial" pitchFamily="34" charset="0"/>
                <a:cs typeface="Arial" pitchFamily="34" charset="0"/>
              </a:rPr>
              <a:t>From a QMS point of view, businesses should look to explain policies more clearly so that staff understand their meaning.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2"/>
            <a:ext cx="7715304" cy="4124206"/>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7.4 - Communication </a:t>
            </a:r>
          </a:p>
          <a:p>
            <a:r>
              <a:rPr lang="en-US" dirty="0" smtClean="0">
                <a:solidFill>
                  <a:srgbClr val="002060"/>
                </a:solidFill>
                <a:latin typeface="Arial" pitchFamily="34" charset="0"/>
                <a:cs typeface="Arial" pitchFamily="34" charset="0"/>
              </a:rPr>
              <a:t>This is a straightforward clause and is simply about effectively communicating to all those within the business and those affected by it. </a:t>
            </a:r>
          </a:p>
          <a:p>
            <a:r>
              <a:rPr lang="en-US" dirty="0" smtClean="0">
                <a:solidFill>
                  <a:srgbClr val="002060"/>
                </a:solidFill>
                <a:latin typeface="Arial" pitchFamily="34" charset="0"/>
                <a:cs typeface="Arial" pitchFamily="34" charset="0"/>
              </a:rPr>
              <a:t>Internal communications: </a:t>
            </a:r>
          </a:p>
          <a:p>
            <a:r>
              <a:rPr lang="en-US" dirty="0" smtClean="0">
                <a:solidFill>
                  <a:srgbClr val="002060"/>
                </a:solidFill>
                <a:latin typeface="Arial" pitchFamily="34" charset="0"/>
                <a:cs typeface="Arial" pitchFamily="34" charset="0"/>
              </a:rPr>
              <a:t>Briefings to staff on: </a:t>
            </a:r>
          </a:p>
          <a:p>
            <a:r>
              <a:rPr lang="en-US" dirty="0" smtClean="0">
                <a:solidFill>
                  <a:srgbClr val="002060"/>
                </a:solidFill>
                <a:latin typeface="Arial" pitchFamily="34" charset="0"/>
                <a:cs typeface="Arial" pitchFamily="34" charset="0"/>
              </a:rPr>
              <a:t> new policies; </a:t>
            </a:r>
          </a:p>
          <a:p>
            <a:r>
              <a:rPr lang="en-US" dirty="0" smtClean="0">
                <a:solidFill>
                  <a:srgbClr val="002060"/>
                </a:solidFill>
                <a:latin typeface="Arial" pitchFamily="34" charset="0"/>
                <a:cs typeface="Arial" pitchFamily="34" charset="0"/>
              </a:rPr>
              <a:t> new or amended objectives; </a:t>
            </a:r>
          </a:p>
          <a:p>
            <a:r>
              <a:rPr lang="en-US" dirty="0" smtClean="0">
                <a:solidFill>
                  <a:srgbClr val="002060"/>
                </a:solidFill>
                <a:latin typeface="Arial" pitchFamily="34" charset="0"/>
                <a:cs typeface="Arial" pitchFamily="34" charset="0"/>
              </a:rPr>
              <a:t> new of amended strategies; </a:t>
            </a:r>
          </a:p>
          <a:p>
            <a:r>
              <a:rPr lang="en-US" dirty="0" smtClean="0">
                <a:solidFill>
                  <a:srgbClr val="002060"/>
                </a:solidFill>
                <a:latin typeface="Arial" pitchFamily="34" charset="0"/>
                <a:cs typeface="Arial" pitchFamily="34" charset="0"/>
              </a:rPr>
              <a:t> new clients; </a:t>
            </a:r>
          </a:p>
          <a:p>
            <a:r>
              <a:rPr lang="en-US" dirty="0" smtClean="0">
                <a:solidFill>
                  <a:srgbClr val="002060"/>
                </a:solidFill>
                <a:latin typeface="Arial" pitchFamily="34" charset="0"/>
                <a:cs typeface="Arial" pitchFamily="34" charset="0"/>
              </a:rPr>
              <a:t> new or amended technology; </a:t>
            </a:r>
          </a:p>
          <a:p>
            <a:r>
              <a:rPr lang="en-US" dirty="0" smtClean="0">
                <a:solidFill>
                  <a:srgbClr val="002060"/>
                </a:solidFill>
                <a:latin typeface="Arial" pitchFamily="34" charset="0"/>
                <a:cs typeface="Arial" pitchFamily="34" charset="0"/>
              </a:rPr>
              <a:t> new products; </a:t>
            </a:r>
          </a:p>
          <a:p>
            <a:r>
              <a:rPr lang="en-US" dirty="0" smtClean="0">
                <a:solidFill>
                  <a:srgbClr val="002060"/>
                </a:solidFill>
                <a:latin typeface="Arial" pitchFamily="34" charset="0"/>
                <a:cs typeface="Arial" pitchFamily="34" charset="0"/>
              </a:rPr>
              <a:t> issues with suppliers; </a:t>
            </a:r>
          </a:p>
          <a:p>
            <a:r>
              <a:rPr lang="en-US" dirty="0" smtClean="0">
                <a:solidFill>
                  <a:srgbClr val="002060"/>
                </a:solidFill>
                <a:latin typeface="Arial" pitchFamily="34" charset="0"/>
                <a:cs typeface="Arial" pitchFamily="34" charset="0"/>
              </a:rPr>
              <a:t> anything that will have an impact on them </a:t>
            </a:r>
          </a:p>
          <a:p>
            <a:r>
              <a:rPr lang="en-US" sz="1400" dirty="0" smtClean="0">
                <a:solidFill>
                  <a:srgbClr val="002060"/>
                </a:solidFill>
                <a:latin typeface="Arial" pitchFamily="34" charset="0"/>
                <a:cs typeface="Arial" pitchFamily="34" charset="0"/>
              </a:rPr>
              <a:t>Designate person responsible for updates: either department heads, leaders in the business.</a:t>
            </a:r>
          </a:p>
          <a:p>
            <a:r>
              <a:rPr lang="en-US" sz="1400" dirty="0" smtClean="0">
                <a:solidFill>
                  <a:srgbClr val="002060"/>
                </a:solidFill>
                <a:latin typeface="Arial" pitchFamily="34" charset="0"/>
                <a:cs typeface="Arial" pitchFamily="34" charset="0"/>
              </a:rPr>
              <a:t>External communications: Allocation of key account managers. Implement review meetings, etc.</a:t>
            </a:r>
          </a:p>
        </p:txBody>
      </p:sp>
    </p:spTree>
    <p:extLst>
      <p:ext uri="{BB962C8B-B14F-4D97-AF65-F5344CB8AC3E}">
        <p14:creationId xmlns:p14="http://schemas.microsoft.com/office/powerpoint/2010/main" val="2950258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00174"/>
            <a:ext cx="7715304"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7.5 – Documented information </a:t>
            </a:r>
          </a:p>
          <a:p>
            <a:r>
              <a:rPr lang="en-US" sz="2000" dirty="0" smtClean="0">
                <a:solidFill>
                  <a:srgbClr val="002060"/>
                </a:solidFill>
                <a:latin typeface="Arial" pitchFamily="34" charset="0"/>
                <a:cs typeface="Arial" pitchFamily="34" charset="0"/>
              </a:rPr>
              <a:t>This refers to what is needed for the QMS. What does this mean? </a:t>
            </a:r>
            <a:r>
              <a:rPr lang="en-US" sz="2000" b="1" dirty="0" smtClean="0">
                <a:solidFill>
                  <a:srgbClr val="002060"/>
                </a:solidFill>
                <a:latin typeface="Arial" pitchFamily="34" charset="0"/>
                <a:cs typeface="Arial" pitchFamily="34" charset="0"/>
              </a:rPr>
              <a:t>It means in order to prove that you are working a QMS that you need to evidence it. </a:t>
            </a:r>
          </a:p>
          <a:p>
            <a:r>
              <a:rPr lang="en-US" sz="2000" dirty="0" smtClean="0">
                <a:solidFill>
                  <a:srgbClr val="002060"/>
                </a:solidFill>
                <a:latin typeface="Arial" pitchFamily="34" charset="0"/>
                <a:cs typeface="Arial" pitchFamily="34" charset="0"/>
              </a:rPr>
              <a:t>How can you demonstrate that you understand something unless there is evidence? You could explain it but it is far easier to write the system around your business and business processes so that you are evidencing it as a part and parcel of the way you operate. </a:t>
            </a:r>
          </a:p>
          <a:p>
            <a:r>
              <a:rPr lang="en-US" sz="2000" dirty="0" smtClean="0">
                <a:solidFill>
                  <a:srgbClr val="002060"/>
                </a:solidFill>
                <a:latin typeface="Arial" pitchFamily="34" charset="0"/>
                <a:cs typeface="Arial" pitchFamily="34" charset="0"/>
              </a:rPr>
              <a:t>Remembering that to the extent necessary: </a:t>
            </a:r>
          </a:p>
          <a:p>
            <a:r>
              <a:rPr lang="en-US" sz="2000" dirty="0" smtClean="0">
                <a:solidFill>
                  <a:srgbClr val="002060"/>
                </a:solidFill>
                <a:latin typeface="Arial" pitchFamily="34" charset="0"/>
                <a:cs typeface="Arial" pitchFamily="34" charset="0"/>
              </a:rPr>
              <a:t>a) maintain documented information to support the operation of its processes (i.e. procedures, etc.); </a:t>
            </a:r>
          </a:p>
          <a:p>
            <a:r>
              <a:rPr lang="en-US" sz="2000" dirty="0" smtClean="0">
                <a:solidFill>
                  <a:srgbClr val="002060"/>
                </a:solidFill>
                <a:latin typeface="Arial" pitchFamily="34" charset="0"/>
                <a:cs typeface="Arial" pitchFamily="34" charset="0"/>
              </a:rPr>
              <a:t>b) retain documented information to have confidence that the processes are being carried out as planned (i.e. records). </a:t>
            </a:r>
          </a:p>
        </p:txBody>
      </p:sp>
    </p:spTree>
    <p:extLst>
      <p:ext uri="{BB962C8B-B14F-4D97-AF65-F5344CB8AC3E}">
        <p14:creationId xmlns:p14="http://schemas.microsoft.com/office/powerpoint/2010/main" val="2950258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357299"/>
            <a:ext cx="7858180" cy="4893647"/>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7.5.2 – Creating and updating </a:t>
            </a:r>
          </a:p>
          <a:p>
            <a:r>
              <a:rPr lang="en-US" sz="2400" dirty="0" smtClean="0">
                <a:solidFill>
                  <a:srgbClr val="002060"/>
                </a:solidFill>
                <a:latin typeface="Arial" pitchFamily="34" charset="0"/>
                <a:cs typeface="Arial" pitchFamily="34" charset="0"/>
              </a:rPr>
              <a:t>Documents that you use as a business should have clear document control. You will already be used to doing this. </a:t>
            </a:r>
          </a:p>
          <a:p>
            <a:r>
              <a:rPr lang="en-US" sz="2400" dirty="0" smtClean="0">
                <a:solidFill>
                  <a:srgbClr val="002060"/>
                </a:solidFill>
                <a:latin typeface="Arial" pitchFamily="34" charset="0"/>
                <a:cs typeface="Arial" pitchFamily="34" charset="0"/>
              </a:rPr>
              <a:t>It also expects a clear format and for it to be approved. This is to prevent anyone just using documents that they see fit. It seems slightly unnecessary when you are a SME as there may be a very small team or even 1 of you. For larger businesses this is really important so that documents are used properly and changes that have been incorporated for the good don’t get lost when someone else doesn’t understand them or removes them.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385" name="Rectangle 1"/>
          <p:cNvSpPr>
            <a:spLocks noChangeArrowheads="1"/>
          </p:cNvSpPr>
          <p:nvPr/>
        </p:nvSpPr>
        <p:spPr bwMode="auto">
          <a:xfrm>
            <a:off x="928662" y="1458006"/>
            <a:ext cx="7858180"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2060"/>
                </a:solidFill>
                <a:effectLst/>
                <a:ea typeface="Segoe UI" pitchFamily="34" charset="0"/>
                <a:cs typeface="Segoe UI" pitchFamily="34" charset="0"/>
              </a:rPr>
              <a:t>Plan – Do – Check – Act cycle</a:t>
            </a:r>
            <a:endParaRPr kumimoji="0" lang="el-GR" sz="3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2060"/>
                </a:solidFill>
                <a:effectLst/>
                <a:ea typeface="Segoe UI" pitchFamily="34" charset="0"/>
                <a:cs typeface="Segoe UI" pitchFamily="34" charset="0"/>
              </a:rPr>
              <a:t>The clauses and requirements of the standard are all based on the Plan – Do – Check – Act</a:t>
            </a:r>
            <a:r>
              <a:rPr lang="en-US" sz="3600" dirty="0" smtClean="0">
                <a:cs typeface="Arial" pitchFamily="34" charset="0"/>
              </a:rPr>
              <a:t> </a:t>
            </a:r>
            <a:r>
              <a:rPr kumimoji="0" lang="en-US" sz="3600" b="0" i="0" u="none" strike="noStrike" cap="none" normalizeH="0" baseline="0" dirty="0" smtClean="0">
                <a:ln>
                  <a:noFill/>
                </a:ln>
                <a:solidFill>
                  <a:srgbClr val="002060"/>
                </a:solidFill>
                <a:effectLst/>
                <a:ea typeface="Segoe UI" pitchFamily="34" charset="0"/>
                <a:cs typeface="Segoe UI" pitchFamily="34" charset="0"/>
              </a:rPr>
              <a:t>(PDCA) cycle. PDCA is integral and operates at the process level and at an overall system level</a:t>
            </a:r>
            <a:r>
              <a:rPr kumimoji="0" lang="en-US" sz="3600" b="0" i="0" u="none" strike="noStrike" cap="none" normalizeH="0" baseline="0" dirty="0" smtClean="0">
                <a:ln>
                  <a:noFill/>
                </a:ln>
                <a:solidFill>
                  <a:srgbClr val="002060"/>
                </a:solidFill>
                <a:effectLst/>
                <a:ea typeface="Segoe UI"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85720"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00174"/>
            <a:ext cx="8072494"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7.5.3 - Control of documented information </a:t>
            </a:r>
          </a:p>
          <a:p>
            <a:r>
              <a:rPr lang="en-US" sz="2400" dirty="0" smtClean="0">
                <a:solidFill>
                  <a:srgbClr val="002060"/>
                </a:solidFill>
                <a:latin typeface="Arial" pitchFamily="34" charset="0"/>
                <a:cs typeface="Arial" pitchFamily="34" charset="0"/>
              </a:rPr>
              <a:t>Businesses are required to ensure that they make sure whoever needs a document/template has access to it and it is right one. There is also a reminder that lots of business documents have confidential info such as: </a:t>
            </a:r>
          </a:p>
          <a:p>
            <a:r>
              <a:rPr lang="en-US" sz="2400" dirty="0" smtClean="0">
                <a:solidFill>
                  <a:srgbClr val="002060"/>
                </a:solidFill>
                <a:latin typeface="Arial" pitchFamily="34" charset="0"/>
                <a:cs typeface="Arial" pitchFamily="34" charset="0"/>
              </a:rPr>
              <a:t> addresses; </a:t>
            </a:r>
          </a:p>
          <a:p>
            <a:r>
              <a:rPr lang="en-US" sz="2400" dirty="0" smtClean="0">
                <a:solidFill>
                  <a:srgbClr val="002060"/>
                </a:solidFill>
                <a:latin typeface="Arial" pitchFamily="34" charset="0"/>
                <a:cs typeface="Arial" pitchFamily="34" charset="0"/>
              </a:rPr>
              <a:t> prices (which in the hands of competitors is unhelpful); </a:t>
            </a:r>
          </a:p>
          <a:p>
            <a:r>
              <a:rPr lang="en-US" sz="2400" dirty="0" smtClean="0">
                <a:solidFill>
                  <a:srgbClr val="002060"/>
                </a:solidFill>
                <a:latin typeface="Arial" pitchFamily="34" charset="0"/>
                <a:cs typeface="Arial" pitchFamily="34" charset="0"/>
              </a:rPr>
              <a:t> secure info about a client’s site (which could be used improperly in the wrong hands). </a:t>
            </a:r>
          </a:p>
        </p:txBody>
      </p:sp>
    </p:spTree>
    <p:extLst>
      <p:ext uri="{BB962C8B-B14F-4D97-AF65-F5344CB8AC3E}">
        <p14:creationId xmlns:p14="http://schemas.microsoft.com/office/powerpoint/2010/main" val="2950258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8286808" cy="4832092"/>
          </a:xfrm>
          <a:prstGeom prst="rect">
            <a:avLst/>
          </a:prstGeom>
        </p:spPr>
        <p:txBody>
          <a:bodyPr wrap="square">
            <a:spAutoFit/>
          </a:bodyPr>
          <a:lstStyle/>
          <a:p>
            <a:r>
              <a:rPr lang="en-US" sz="2800" i="1" dirty="0" smtClean="0">
                <a:solidFill>
                  <a:srgbClr val="002060"/>
                </a:solidFill>
                <a:latin typeface="Arial" pitchFamily="34" charset="0"/>
                <a:cs typeface="Arial" pitchFamily="34" charset="0"/>
              </a:rPr>
              <a:t>Clause 7.5.3.2 </a:t>
            </a:r>
          </a:p>
          <a:p>
            <a:r>
              <a:rPr lang="en-US" sz="2800" dirty="0" smtClean="0">
                <a:solidFill>
                  <a:srgbClr val="002060"/>
                </a:solidFill>
                <a:latin typeface="Arial" pitchFamily="34" charset="0"/>
                <a:cs typeface="Arial" pitchFamily="34" charset="0"/>
              </a:rPr>
              <a:t>Businesses need to ensure they: </a:t>
            </a:r>
          </a:p>
          <a:p>
            <a:r>
              <a:rPr lang="en-US" sz="2800" dirty="0" smtClean="0">
                <a:solidFill>
                  <a:srgbClr val="002060"/>
                </a:solidFill>
                <a:latin typeface="Arial" pitchFamily="34" charset="0"/>
                <a:cs typeface="Arial" pitchFamily="34" charset="0"/>
              </a:rPr>
              <a:t>a) make sure everyone who needs info can get to it easily</a:t>
            </a:r>
          </a:p>
          <a:p>
            <a:r>
              <a:rPr lang="en-US" sz="2800" dirty="0" smtClean="0">
                <a:solidFill>
                  <a:srgbClr val="002060"/>
                </a:solidFill>
                <a:latin typeface="Arial" pitchFamily="34" charset="0"/>
                <a:cs typeface="Arial" pitchFamily="34" charset="0"/>
              </a:rPr>
              <a:t>b) that certain documents are kept for a period of time. Most businesses would naturally do this in any case but this standard refers to it specifically. There is also an expectation that whatever documents are kept as records you can get hold of them as and when you need to. </a:t>
            </a:r>
          </a:p>
          <a:p>
            <a:endParaRPr lang="en-US" sz="28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00174"/>
            <a:ext cx="8001056"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DO: Clause 8 – Operation </a:t>
            </a:r>
          </a:p>
          <a:p>
            <a:r>
              <a:rPr lang="en-US" sz="2400" b="1" dirty="0" smtClean="0">
                <a:solidFill>
                  <a:srgbClr val="002060"/>
                </a:solidFill>
                <a:latin typeface="Arial" pitchFamily="34" charset="0"/>
                <a:cs typeface="Arial" pitchFamily="34" charset="0"/>
              </a:rPr>
              <a:t>Clause 8.1 - Operational planning and control</a:t>
            </a:r>
          </a:p>
          <a:p>
            <a:r>
              <a:rPr lang="en-US" sz="2400" b="1" dirty="0" smtClean="0">
                <a:solidFill>
                  <a:srgbClr val="002060"/>
                </a:solidFill>
                <a:latin typeface="Arial" pitchFamily="34" charset="0"/>
                <a:cs typeface="Arial" pitchFamily="34" charset="0"/>
              </a:rPr>
              <a:t>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
        <p:nvSpPr>
          <p:cNvPr id="9" name="8 - Ορθογώνιο"/>
          <p:cNvSpPr/>
          <p:nvPr/>
        </p:nvSpPr>
        <p:spPr>
          <a:xfrm>
            <a:off x="642910" y="2357430"/>
            <a:ext cx="7143800" cy="3139321"/>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8.1 - Operational planning and control </a:t>
            </a:r>
          </a:p>
          <a:p>
            <a:r>
              <a:rPr lang="en-US" dirty="0" smtClean="0">
                <a:solidFill>
                  <a:srgbClr val="002060"/>
                </a:solidFill>
                <a:latin typeface="Arial" pitchFamily="34" charset="0"/>
                <a:cs typeface="Arial" pitchFamily="34" charset="0"/>
              </a:rPr>
              <a:t>Businesses are expected that, once they have done their planning for what they are going to sell, they then plan the detail of how this can be done operationally. </a:t>
            </a:r>
          </a:p>
          <a:p>
            <a:r>
              <a:rPr lang="en-US" dirty="0" smtClean="0">
                <a:solidFill>
                  <a:srgbClr val="002060"/>
                </a:solidFill>
                <a:latin typeface="Arial" pitchFamily="34" charset="0"/>
                <a:cs typeface="Arial" pitchFamily="34" charset="0"/>
              </a:rPr>
              <a:t> Set up supplier accounts / trade accounts. </a:t>
            </a:r>
          </a:p>
          <a:p>
            <a:r>
              <a:rPr lang="en-US" dirty="0" smtClean="0">
                <a:solidFill>
                  <a:srgbClr val="002060"/>
                </a:solidFill>
                <a:latin typeface="Arial" pitchFamily="34" charset="0"/>
                <a:cs typeface="Arial" pitchFamily="34" charset="0"/>
              </a:rPr>
              <a:t> Purchase stock. </a:t>
            </a:r>
          </a:p>
          <a:p>
            <a:r>
              <a:rPr lang="en-US" dirty="0" smtClean="0">
                <a:solidFill>
                  <a:srgbClr val="002060"/>
                </a:solidFill>
                <a:latin typeface="Arial" pitchFamily="34" charset="0"/>
                <a:cs typeface="Arial" pitchFamily="34" charset="0"/>
              </a:rPr>
              <a:t> Ensure staff have correct skills and understand the process. </a:t>
            </a:r>
          </a:p>
          <a:p>
            <a:r>
              <a:rPr lang="en-US" dirty="0" smtClean="0">
                <a:solidFill>
                  <a:srgbClr val="002060"/>
                </a:solidFill>
                <a:latin typeface="Arial" pitchFamily="34" charset="0"/>
                <a:cs typeface="Arial" pitchFamily="34" charset="0"/>
              </a:rPr>
              <a:t> Purchase tools and vehicles. </a:t>
            </a:r>
          </a:p>
          <a:p>
            <a:r>
              <a:rPr lang="en-US" dirty="0" smtClean="0">
                <a:solidFill>
                  <a:srgbClr val="002060"/>
                </a:solidFill>
                <a:latin typeface="Arial" pitchFamily="34" charset="0"/>
                <a:cs typeface="Arial" pitchFamily="34" charset="0"/>
              </a:rPr>
              <a:t> Make sure you have enough staff. </a:t>
            </a:r>
          </a:p>
          <a:p>
            <a:r>
              <a:rPr lang="en-US" dirty="0" smtClean="0">
                <a:solidFill>
                  <a:srgbClr val="002060"/>
                </a:solidFill>
                <a:latin typeface="Arial" pitchFamily="34" charset="0"/>
                <a:cs typeface="Arial" pitchFamily="34" charset="0"/>
              </a:rPr>
              <a:t> Issue clear instructions, drawings, procedures risk assessments to enable them to do the job. </a:t>
            </a:r>
          </a:p>
        </p:txBody>
      </p:sp>
    </p:spTree>
    <p:extLst>
      <p:ext uri="{BB962C8B-B14F-4D97-AF65-F5344CB8AC3E}">
        <p14:creationId xmlns:p14="http://schemas.microsoft.com/office/powerpoint/2010/main" val="2950258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r>
              <a:rPr lang="en-US" sz="2000" b="1" dirty="0" smtClean="0">
                <a:solidFill>
                  <a:srgbClr val="002060"/>
                </a:solidFill>
                <a:latin typeface="Arial" pitchFamily="34" charset="0"/>
                <a:cs typeface="Arial" pitchFamily="34" charset="0"/>
              </a:rPr>
              <a:t>Clause 8.2 - Requirements for products and services</a:t>
            </a:r>
          </a:p>
          <a:p>
            <a:r>
              <a:rPr lang="en-US" sz="2000" b="1" dirty="0" smtClean="0">
                <a:solidFill>
                  <a:srgbClr val="002060"/>
                </a:solidFill>
                <a:latin typeface="Arial" pitchFamily="34" charset="0"/>
                <a:cs typeface="Arial" pitchFamily="34" charset="0"/>
              </a:rPr>
              <a:t>Clause 8.2.1 - Customer communication</a:t>
            </a:r>
          </a:p>
          <a:p>
            <a:pPr>
              <a:buNone/>
            </a:pPr>
            <a:r>
              <a:rPr lang="en-US" sz="2000" dirty="0" smtClean="0">
                <a:solidFill>
                  <a:srgbClr val="002060"/>
                </a:solidFill>
                <a:latin typeface="Arial" pitchFamily="34" charset="0"/>
                <a:cs typeface="Arial" pitchFamily="34" charset="0"/>
              </a:rPr>
              <a:t>This is essentially about what how you relate to the customer, to include:</a:t>
            </a:r>
          </a:p>
          <a:p>
            <a:r>
              <a:rPr lang="en-US" sz="2000" dirty="0" smtClean="0">
                <a:solidFill>
                  <a:srgbClr val="002060"/>
                </a:solidFill>
                <a:latin typeface="Arial" pitchFamily="34" charset="0"/>
                <a:cs typeface="Arial" pitchFamily="34" charset="0"/>
              </a:rPr>
              <a:t>a) what you are selling;</a:t>
            </a:r>
          </a:p>
          <a:p>
            <a:r>
              <a:rPr lang="en-US" sz="2000" dirty="0" smtClean="0">
                <a:solidFill>
                  <a:srgbClr val="002060"/>
                </a:solidFill>
                <a:latin typeface="Arial" pitchFamily="34" charset="0"/>
                <a:cs typeface="Arial" pitchFamily="34" charset="0"/>
              </a:rPr>
              <a:t>b) how they can expect to be dealt with (e.g. formal quote / email / letter / terms you will work under/within);</a:t>
            </a:r>
          </a:p>
          <a:p>
            <a:r>
              <a:rPr lang="en-US" sz="2000" dirty="0" smtClean="0">
                <a:solidFill>
                  <a:srgbClr val="002060"/>
                </a:solidFill>
                <a:latin typeface="Arial" pitchFamily="34" charset="0"/>
                <a:cs typeface="Arial" pitchFamily="34" charset="0"/>
              </a:rPr>
              <a:t>c) getting feedback from the customer;</a:t>
            </a:r>
          </a:p>
          <a:p>
            <a:r>
              <a:rPr lang="en-US" sz="2000" dirty="0" smtClean="0">
                <a:solidFill>
                  <a:srgbClr val="002060"/>
                </a:solidFill>
                <a:latin typeface="Arial" pitchFamily="34" charset="0"/>
                <a:cs typeface="Arial" pitchFamily="34" charset="0"/>
              </a:rPr>
              <a:t>d) looking after their property (e.g. premises whilst you are in there);</a:t>
            </a:r>
          </a:p>
          <a:p>
            <a:r>
              <a:rPr lang="en-US" sz="2000" dirty="0" smtClean="0">
                <a:solidFill>
                  <a:srgbClr val="002060"/>
                </a:solidFill>
                <a:latin typeface="Arial" pitchFamily="34" charset="0"/>
                <a:cs typeface="Arial" pitchFamily="34" charset="0"/>
              </a:rPr>
              <a:t>e) what plans you put in place for if something goes wrong.</a:t>
            </a:r>
            <a:endParaRPr lang="en-US" sz="2000"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8001056" cy="2677656"/>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endParaRPr lang="en-US" sz="2400"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Ensuring the customer has a clear written quotation and specification relating to the services they want. Allocating a specific person/manager to the customer so that they have one key contact for all communication; that way, positive and negative feedback is captured and dealt with.</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0"/>
            <a:ext cx="7858180" cy="3754874"/>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8.2.2 - Determining the requirements for products and services</a:t>
            </a:r>
          </a:p>
          <a:p>
            <a:r>
              <a:rPr lang="en-US" sz="2000" dirty="0" err="1" smtClean="0">
                <a:solidFill>
                  <a:srgbClr val="002060"/>
                </a:solidFill>
                <a:latin typeface="Arial" pitchFamily="34" charset="0"/>
                <a:cs typeface="Arial" pitchFamily="34" charset="0"/>
              </a:rPr>
              <a:t>Organisations</a:t>
            </a:r>
            <a:r>
              <a:rPr lang="en-US" sz="2000" dirty="0" smtClean="0">
                <a:solidFill>
                  <a:srgbClr val="002060"/>
                </a:solidFill>
                <a:latin typeface="Arial" pitchFamily="34" charset="0"/>
                <a:cs typeface="Arial" pitchFamily="34" charset="0"/>
              </a:rPr>
              <a:t> need to be clear about what is required in order to sell their products and services:</a:t>
            </a:r>
          </a:p>
          <a:p>
            <a:r>
              <a:rPr lang="en-US" sz="2000" dirty="0" smtClean="0">
                <a:solidFill>
                  <a:srgbClr val="002060"/>
                </a:solidFill>
                <a:latin typeface="Arial" pitchFamily="34" charset="0"/>
                <a:cs typeface="Arial" pitchFamily="34" charset="0"/>
              </a:rPr>
              <a:t>􀁸 for legal and industry norm;</a:t>
            </a:r>
          </a:p>
          <a:p>
            <a:r>
              <a:rPr lang="en-US" sz="2000" dirty="0" smtClean="0">
                <a:solidFill>
                  <a:srgbClr val="002060"/>
                </a:solidFill>
                <a:latin typeface="Arial" pitchFamily="34" charset="0"/>
                <a:cs typeface="Arial" pitchFamily="34" charset="0"/>
              </a:rPr>
              <a:t>􀁸 elements the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determines as necessary for their own needs.</a:t>
            </a:r>
          </a:p>
          <a:p>
            <a:r>
              <a:rPr lang="en-US" sz="2000" dirty="0" smtClean="0">
                <a:solidFill>
                  <a:srgbClr val="002060"/>
                </a:solidFill>
                <a:latin typeface="Arial" pitchFamily="34" charset="0"/>
                <a:cs typeface="Arial" pitchFamily="34" charset="0"/>
              </a:rPr>
              <a:t>The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must be able to deliver what it is selling.</a:t>
            </a:r>
          </a:p>
          <a:p>
            <a:endParaRPr lang="en-US" sz="2000" dirty="0" smtClean="0">
              <a:solidFill>
                <a:srgbClr val="002060"/>
              </a:solidFill>
              <a:latin typeface="Arial" pitchFamily="34" charset="0"/>
              <a:cs typeface="Arial" pitchFamily="34" charset="0"/>
            </a:endParaRPr>
          </a:p>
          <a:p>
            <a:r>
              <a:rPr lang="en-US" sz="2000" i="1" dirty="0" smtClean="0">
                <a:solidFill>
                  <a:srgbClr val="002060"/>
                </a:solidFill>
                <a:latin typeface="Arial" pitchFamily="34" charset="0"/>
                <a:cs typeface="Arial" pitchFamily="34" charset="0"/>
              </a:rPr>
              <a:t>Example: </a:t>
            </a:r>
            <a:r>
              <a:rPr lang="en-US" sz="2000" dirty="0" smtClean="0">
                <a:solidFill>
                  <a:srgbClr val="002060"/>
                </a:solidFill>
                <a:latin typeface="Arial" pitchFamily="34" charset="0"/>
                <a:cs typeface="Arial" pitchFamily="34" charset="0"/>
              </a:rPr>
              <a:t>Liaise with suppliers, attend open days, read product literature.</a:t>
            </a:r>
          </a:p>
          <a:p>
            <a:endParaRPr lang="el-GR" dirty="0"/>
          </a:p>
        </p:txBody>
      </p:sp>
    </p:spTree>
    <p:extLst>
      <p:ext uri="{BB962C8B-B14F-4D97-AF65-F5344CB8AC3E}">
        <p14:creationId xmlns:p14="http://schemas.microsoft.com/office/powerpoint/2010/main" val="2950258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72428"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8.2.3 - Review of the requirements for products and services</a:t>
            </a:r>
          </a:p>
          <a:p>
            <a:r>
              <a:rPr lang="en-US" sz="2000" i="1" dirty="0" smtClean="0">
                <a:solidFill>
                  <a:srgbClr val="002060"/>
                </a:solidFill>
                <a:latin typeface="Arial" pitchFamily="34" charset="0"/>
                <a:cs typeface="Arial" pitchFamily="34" charset="0"/>
              </a:rPr>
              <a:t>Clause 8.2.3.1  </a:t>
            </a:r>
            <a:r>
              <a:rPr lang="en-US" sz="2000" i="1" dirty="0" err="1" smtClean="0">
                <a:solidFill>
                  <a:srgbClr val="002060"/>
                </a:solidFill>
                <a:latin typeface="Arial" pitchFamily="34" charset="0"/>
                <a:cs typeface="Arial" pitchFamily="34" charset="0"/>
              </a:rPr>
              <a:t>Organisations</a:t>
            </a:r>
            <a:r>
              <a:rPr lang="en-US" sz="2000" i="1" dirty="0" smtClean="0">
                <a:solidFill>
                  <a:srgbClr val="002060"/>
                </a:solidFill>
                <a:latin typeface="Arial" pitchFamily="34" charset="0"/>
                <a:cs typeface="Arial" pitchFamily="34" charset="0"/>
              </a:rPr>
              <a:t>  are expected to review whether they can provide what they intend to sell. This review must include taking into account:</a:t>
            </a:r>
          </a:p>
          <a:p>
            <a:r>
              <a:rPr lang="en-US" sz="2000" i="1" dirty="0" smtClean="0">
                <a:solidFill>
                  <a:srgbClr val="002060"/>
                </a:solidFill>
                <a:latin typeface="Arial" pitchFamily="34" charset="0"/>
                <a:cs typeface="Arial" pitchFamily="34" charset="0"/>
              </a:rPr>
              <a:t>a) what the customer orders, the install and any after work, e.g. maintenance / follow up / servicing;</a:t>
            </a:r>
          </a:p>
          <a:p>
            <a:r>
              <a:rPr lang="en-US" sz="2000" i="1" dirty="0" smtClean="0">
                <a:solidFill>
                  <a:srgbClr val="002060"/>
                </a:solidFill>
                <a:latin typeface="Arial" pitchFamily="34" charset="0"/>
                <a:cs typeface="Arial" pitchFamily="34" charset="0"/>
              </a:rPr>
              <a:t>b) elements that need to be completed to ensure the job is fitted correctly</a:t>
            </a:r>
          </a:p>
          <a:p>
            <a:r>
              <a:rPr lang="en-US" sz="2000" i="1" dirty="0" smtClean="0">
                <a:solidFill>
                  <a:srgbClr val="002060"/>
                </a:solidFill>
                <a:latin typeface="Arial" pitchFamily="34" charset="0"/>
                <a:cs typeface="Arial" pitchFamily="34" charset="0"/>
              </a:rPr>
              <a:t>c) anything else the company need to implement</a:t>
            </a:r>
          </a:p>
          <a:p>
            <a:r>
              <a:rPr lang="en-US" sz="2000" i="1" dirty="0" smtClean="0">
                <a:solidFill>
                  <a:srgbClr val="002060"/>
                </a:solidFill>
                <a:latin typeface="Arial" pitchFamily="34" charset="0"/>
                <a:cs typeface="Arial" pitchFamily="34" charset="0"/>
              </a:rPr>
              <a:t>d) legal and industry standards</a:t>
            </a:r>
          </a:p>
          <a:p>
            <a:r>
              <a:rPr lang="en-US" sz="2000" i="1" dirty="0" smtClean="0">
                <a:solidFill>
                  <a:srgbClr val="002060"/>
                </a:solidFill>
                <a:latin typeface="Arial" pitchFamily="34" charset="0"/>
                <a:cs typeface="Arial" pitchFamily="34" charset="0"/>
              </a:rPr>
              <a:t>e) Any variations</a:t>
            </a:r>
          </a:p>
        </p:txBody>
      </p:sp>
    </p:spTree>
    <p:extLst>
      <p:ext uri="{BB962C8B-B14F-4D97-AF65-F5344CB8AC3E}">
        <p14:creationId xmlns:p14="http://schemas.microsoft.com/office/powerpoint/2010/main" val="2950258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143932" cy="1815882"/>
          </a:xfrm>
          <a:prstGeom prst="rect">
            <a:avLst/>
          </a:prstGeom>
        </p:spPr>
        <p:txBody>
          <a:bodyPr wrap="square">
            <a:spAutoFit/>
          </a:bodyPr>
          <a:lstStyle/>
          <a:p>
            <a:r>
              <a:rPr lang="en-US" sz="2800" b="1" i="1" dirty="0" smtClean="0">
                <a:solidFill>
                  <a:srgbClr val="002060"/>
                </a:solidFill>
              </a:rPr>
              <a:t>Example</a:t>
            </a:r>
            <a:r>
              <a:rPr lang="en-US" sz="2800" i="1" dirty="0" smtClean="0"/>
              <a:t> :</a:t>
            </a:r>
          </a:p>
          <a:p>
            <a:endParaRPr lang="en-US" sz="2800" i="1" dirty="0" smtClean="0"/>
          </a:p>
          <a:p>
            <a:r>
              <a:rPr lang="en-US" sz="2800" dirty="0" smtClean="0">
                <a:solidFill>
                  <a:srgbClr val="002060"/>
                </a:solidFill>
              </a:rPr>
              <a:t>Can a search be done by the same sex staff if the staffing levels do not support this? </a:t>
            </a:r>
            <a:r>
              <a:rPr lang="en-US" dirty="0" smtClean="0">
                <a:solidFill>
                  <a:srgbClr val="002060"/>
                </a:solidFill>
              </a:rPr>
              <a:t>	</a:t>
            </a:r>
          </a:p>
        </p:txBody>
      </p:sp>
    </p:spTree>
    <p:extLst>
      <p:ext uri="{BB962C8B-B14F-4D97-AF65-F5344CB8AC3E}">
        <p14:creationId xmlns:p14="http://schemas.microsoft.com/office/powerpoint/2010/main" val="2950258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00173"/>
            <a:ext cx="7858180" cy="4071499"/>
          </a:xfrm>
          <a:prstGeom prst="rect">
            <a:avLst/>
          </a:prstGeom>
        </p:spPr>
        <p:txBody>
          <a:bodyPr wrap="square">
            <a:spAutoFit/>
          </a:bodyPr>
          <a:lstStyle/>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Clause 8.2.3.2</a:t>
            </a:r>
          </a:p>
          <a:p>
            <a:pPr lvl="0">
              <a:lnSpc>
                <a:spcPct val="115000"/>
              </a:lnSpc>
              <a:spcBef>
                <a:spcPts val="600"/>
              </a:spcBef>
              <a:spcAft>
                <a:spcPts val="1000"/>
              </a:spcAft>
              <a:buNone/>
            </a:pPr>
            <a:r>
              <a:rPr lang="en-US" b="1" u="sng" dirty="0" smtClean="0">
                <a:solidFill>
                  <a:srgbClr val="002060"/>
                </a:solidFill>
                <a:latin typeface="Arial" pitchFamily="34" charset="0"/>
                <a:ea typeface="Calibri"/>
                <a:cs typeface="Arial" pitchFamily="34" charset="0"/>
              </a:rPr>
              <a:t>Reviews must be documented. How?</a:t>
            </a:r>
          </a:p>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If they want to use new products and services, this should be captured. Customers should be made aware of the impact of changing products and services, etc.</a:t>
            </a:r>
          </a:p>
          <a:p>
            <a:pPr lvl="0">
              <a:lnSpc>
                <a:spcPct val="115000"/>
              </a:lnSpc>
              <a:spcBef>
                <a:spcPts val="600"/>
              </a:spcBef>
              <a:spcAft>
                <a:spcPts val="1000"/>
              </a:spcAft>
              <a:buNone/>
            </a:pPr>
            <a:r>
              <a:rPr lang="en-US" b="1" dirty="0" smtClean="0">
                <a:solidFill>
                  <a:srgbClr val="002060"/>
                </a:solidFill>
                <a:latin typeface="Arial" pitchFamily="34" charset="0"/>
                <a:ea typeface="Calibri"/>
                <a:cs typeface="Arial" pitchFamily="34" charset="0"/>
              </a:rPr>
              <a:t>Example:</a:t>
            </a:r>
          </a:p>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 For systems </a:t>
            </a:r>
            <a:r>
              <a:rPr lang="en-US" dirty="0" err="1" smtClean="0">
                <a:solidFill>
                  <a:srgbClr val="002060"/>
                </a:solidFill>
                <a:latin typeface="Arial" pitchFamily="34" charset="0"/>
                <a:ea typeface="Calibri"/>
                <a:cs typeface="Arial" pitchFamily="34" charset="0"/>
              </a:rPr>
              <a:t>organisations</a:t>
            </a:r>
            <a:r>
              <a:rPr lang="en-US" dirty="0" smtClean="0">
                <a:solidFill>
                  <a:srgbClr val="002060"/>
                </a:solidFill>
                <a:latin typeface="Arial" pitchFamily="34" charset="0"/>
                <a:ea typeface="Calibri"/>
                <a:cs typeface="Arial" pitchFamily="34" charset="0"/>
              </a:rPr>
              <a:t>, a contract review should be in place either using paper or electronic documents, confirmation emails, quote proposals, etc. In addition, capturing any change to technology you might use on the site (e.g. change of DVR and making them aware of this). </a:t>
            </a:r>
          </a:p>
        </p:txBody>
      </p:sp>
    </p:spTree>
    <p:extLst>
      <p:ext uri="{BB962C8B-B14F-4D97-AF65-F5344CB8AC3E}">
        <p14:creationId xmlns:p14="http://schemas.microsoft.com/office/powerpoint/2010/main" val="2950258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072494" cy="3046988"/>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8.2.4 - Changes to requirements for products and services </a:t>
            </a:r>
          </a:p>
          <a:p>
            <a:r>
              <a:rPr lang="en-US" sz="2400" dirty="0" smtClean="0">
                <a:solidFill>
                  <a:srgbClr val="002060"/>
                </a:solidFill>
                <a:latin typeface="Arial" pitchFamily="34" charset="0"/>
                <a:cs typeface="Arial" pitchFamily="34" charset="0"/>
              </a:rPr>
              <a:t>If any orders change, this needs to be tracked and documented. </a:t>
            </a:r>
          </a:p>
          <a:p>
            <a:r>
              <a:rPr lang="en-US" sz="2400" b="1" i="1" dirty="0" smtClean="0">
                <a:solidFill>
                  <a:srgbClr val="002060"/>
                </a:solidFill>
                <a:latin typeface="Arial" pitchFamily="34" charset="0"/>
                <a:cs typeface="Arial" pitchFamily="34" charset="0"/>
              </a:rPr>
              <a:t>Example:</a:t>
            </a:r>
          </a:p>
          <a:p>
            <a:r>
              <a:rPr lang="en-US" sz="2400" i="1" dirty="0" smtClean="0">
                <a:solidFill>
                  <a:srgbClr val="002060"/>
                </a:solidFill>
                <a:latin typeface="Arial" pitchFamily="34" charset="0"/>
                <a:cs typeface="Arial" pitchFamily="34" charset="0"/>
              </a:rPr>
              <a:t> Someone in the </a:t>
            </a:r>
            <a:r>
              <a:rPr lang="en-US" sz="2400" i="1" dirty="0" err="1" smtClean="0">
                <a:solidFill>
                  <a:srgbClr val="002060"/>
                </a:solidFill>
                <a:latin typeface="Arial" pitchFamily="34" charset="0"/>
                <a:cs typeface="Arial" pitchFamily="34" charset="0"/>
              </a:rPr>
              <a:t>organisation</a:t>
            </a:r>
            <a:r>
              <a:rPr lang="en-US" sz="2400" i="1" dirty="0" smtClean="0">
                <a:solidFill>
                  <a:srgbClr val="002060"/>
                </a:solidFill>
                <a:latin typeface="Arial" pitchFamily="34" charset="0"/>
                <a:cs typeface="Arial" pitchFamily="34" charset="0"/>
              </a:rPr>
              <a:t> who is responsible for stock and install needs to ensure these two elements are aligned. 	</a:t>
            </a:r>
          </a:p>
        </p:txBody>
      </p:sp>
    </p:spTree>
    <p:extLst>
      <p:ext uri="{BB962C8B-B14F-4D97-AF65-F5344CB8AC3E}">
        <p14:creationId xmlns:p14="http://schemas.microsoft.com/office/powerpoint/2010/main" val="295025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4337" name="Picture 1"/>
          <p:cNvPicPr>
            <a:picLocks noChangeAspect="1" noChangeArrowheads="1"/>
          </p:cNvPicPr>
          <p:nvPr/>
        </p:nvPicPr>
        <p:blipFill>
          <a:blip r:embed="rId7" cstate="print"/>
          <a:srcRect/>
          <a:stretch>
            <a:fillRect/>
          </a:stretch>
        </p:blipFill>
        <p:spPr bwMode="auto">
          <a:xfrm>
            <a:off x="1233488" y="1428736"/>
            <a:ext cx="6677025" cy="4429138"/>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7715304"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8.3 - Design and development of products and services</a:t>
            </a:r>
          </a:p>
          <a:p>
            <a:r>
              <a:rPr lang="en-US" sz="2400" b="1" dirty="0" smtClean="0">
                <a:solidFill>
                  <a:srgbClr val="002060"/>
                </a:solidFill>
                <a:latin typeface="Arial" pitchFamily="34" charset="0"/>
                <a:cs typeface="Arial" pitchFamily="34" charset="0"/>
              </a:rPr>
              <a:t>Clause 8.3.1 - General</a:t>
            </a:r>
          </a:p>
          <a:p>
            <a:r>
              <a:rPr lang="en-US" sz="2400" dirty="0" smtClean="0">
                <a:solidFill>
                  <a:srgbClr val="002060"/>
                </a:solidFill>
                <a:latin typeface="Arial" pitchFamily="34" charset="0"/>
                <a:cs typeface="Arial" pitchFamily="34" charset="0"/>
              </a:rPr>
              <a:t>This clause is new and it </a:t>
            </a:r>
            <a:r>
              <a:rPr lang="en-US" sz="2400" u="sng" dirty="0" smtClean="0">
                <a:solidFill>
                  <a:srgbClr val="002060"/>
                </a:solidFill>
                <a:latin typeface="Arial" pitchFamily="34" charset="0"/>
                <a:cs typeface="Arial" pitchFamily="34" charset="0"/>
              </a:rPr>
              <a:t>requires an </a:t>
            </a:r>
            <a:r>
              <a:rPr lang="en-US" sz="2400" u="sng" dirty="0" err="1" smtClean="0">
                <a:solidFill>
                  <a:srgbClr val="002060"/>
                </a:solidFill>
                <a:latin typeface="Arial" pitchFamily="34" charset="0"/>
                <a:cs typeface="Arial" pitchFamily="34" charset="0"/>
              </a:rPr>
              <a:t>organisation</a:t>
            </a:r>
            <a:r>
              <a:rPr lang="en-US" sz="2400" u="sng" dirty="0" smtClean="0">
                <a:solidFill>
                  <a:srgbClr val="002060"/>
                </a:solidFill>
                <a:latin typeface="Arial" pitchFamily="34" charset="0"/>
                <a:cs typeface="Arial" pitchFamily="34" charset="0"/>
              </a:rPr>
              <a:t> to introduce design and development process</a:t>
            </a:r>
            <a:r>
              <a:rPr lang="en-US" sz="2400" dirty="0" smtClean="0">
                <a:solidFill>
                  <a:srgbClr val="002060"/>
                </a:solidFill>
                <a:latin typeface="Arial" pitchFamily="34" charset="0"/>
                <a:cs typeface="Arial" pitchFamily="34" charset="0"/>
              </a:rPr>
              <a:t>. What does this mean?</a:t>
            </a:r>
          </a:p>
          <a:p>
            <a:r>
              <a:rPr lang="en-US" sz="2400" dirty="0" smtClean="0">
                <a:solidFill>
                  <a:srgbClr val="002060"/>
                </a:solidFill>
                <a:latin typeface="Arial" pitchFamily="34" charset="0"/>
                <a:cs typeface="Arial" pitchFamily="34" charset="0"/>
              </a:rPr>
              <a:t> Previously, when design was not relevant as you provided a service, that this needs to be considered even if you do not make the products. The fact you are designing a system means you need to consider all the elements of design.</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5058" name="Picture 2"/>
          <p:cNvPicPr>
            <a:picLocks noChangeAspect="1" noChangeArrowheads="1"/>
          </p:cNvPicPr>
          <p:nvPr/>
        </p:nvPicPr>
        <p:blipFill>
          <a:blip r:embed="rId7" cstate="print"/>
          <a:srcRect/>
          <a:stretch>
            <a:fillRect/>
          </a:stretch>
        </p:blipFill>
        <p:spPr bwMode="auto">
          <a:xfrm>
            <a:off x="285720" y="1745325"/>
            <a:ext cx="8501122" cy="3683939"/>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5"/>
            <a:ext cx="7786742" cy="424731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8.3.2 - Design and development planning </a:t>
            </a:r>
          </a:p>
          <a:p>
            <a:r>
              <a:rPr lang="en-US" dirty="0" smtClean="0">
                <a:solidFill>
                  <a:srgbClr val="002060"/>
                </a:solidFill>
                <a:latin typeface="Arial" pitchFamily="34" charset="0"/>
                <a:cs typeface="Arial" pitchFamily="34" charset="0"/>
              </a:rPr>
              <a:t>This is a list of items an </a:t>
            </a:r>
            <a:r>
              <a:rPr lang="en-US" dirty="0" err="1" smtClean="0">
                <a:solidFill>
                  <a:srgbClr val="002060"/>
                </a:solidFill>
                <a:latin typeface="Arial" pitchFamily="34" charset="0"/>
                <a:cs typeface="Arial" pitchFamily="34" charset="0"/>
              </a:rPr>
              <a:t>organisation</a:t>
            </a:r>
            <a:r>
              <a:rPr lang="en-US" dirty="0" smtClean="0">
                <a:solidFill>
                  <a:srgbClr val="002060"/>
                </a:solidFill>
                <a:latin typeface="Arial" pitchFamily="34" charset="0"/>
                <a:cs typeface="Arial" pitchFamily="34" charset="0"/>
              </a:rPr>
              <a:t> needs to include when designing: </a:t>
            </a:r>
          </a:p>
          <a:p>
            <a:r>
              <a:rPr lang="en-US" dirty="0" smtClean="0">
                <a:solidFill>
                  <a:srgbClr val="002060"/>
                </a:solidFill>
                <a:latin typeface="Arial" pitchFamily="34" charset="0"/>
                <a:cs typeface="Arial" pitchFamily="34" charset="0"/>
              </a:rPr>
              <a:t> How long will it take to survey / design / what surveying skills are needed? </a:t>
            </a:r>
          </a:p>
          <a:p>
            <a:r>
              <a:rPr lang="en-US" dirty="0" smtClean="0">
                <a:solidFill>
                  <a:srgbClr val="002060"/>
                </a:solidFill>
                <a:latin typeface="Arial" pitchFamily="34" charset="0"/>
                <a:cs typeface="Arial" pitchFamily="34" charset="0"/>
              </a:rPr>
              <a:t> Who should review the design? Who can confirm it is right? </a:t>
            </a:r>
          </a:p>
          <a:p>
            <a:r>
              <a:rPr lang="en-US" dirty="0" smtClean="0">
                <a:solidFill>
                  <a:srgbClr val="002060"/>
                </a:solidFill>
                <a:latin typeface="Arial" pitchFamily="34" charset="0"/>
                <a:cs typeface="Arial" pitchFamily="34" charset="0"/>
              </a:rPr>
              <a:t> What needs to be done to check it is right? </a:t>
            </a:r>
          </a:p>
          <a:p>
            <a:r>
              <a:rPr lang="en-US" dirty="0" smtClean="0">
                <a:solidFill>
                  <a:srgbClr val="002060"/>
                </a:solidFill>
                <a:latin typeface="Arial" pitchFamily="34" charset="0"/>
                <a:cs typeface="Arial" pitchFamily="34" charset="0"/>
              </a:rPr>
              <a:t> Who would be responsible? </a:t>
            </a:r>
          </a:p>
          <a:p>
            <a:r>
              <a:rPr lang="en-US" dirty="0" smtClean="0">
                <a:solidFill>
                  <a:srgbClr val="002060"/>
                </a:solidFill>
                <a:latin typeface="Arial" pitchFamily="34" charset="0"/>
                <a:cs typeface="Arial" pitchFamily="34" charset="0"/>
              </a:rPr>
              <a:t> Resources needed from the company and any subcontractors. </a:t>
            </a:r>
          </a:p>
          <a:p>
            <a:r>
              <a:rPr lang="en-US" dirty="0" smtClean="0">
                <a:solidFill>
                  <a:srgbClr val="002060"/>
                </a:solidFill>
                <a:latin typeface="Arial" pitchFamily="34" charset="0"/>
                <a:cs typeface="Arial" pitchFamily="34" charset="0"/>
              </a:rPr>
              <a:t> Ensuring all involved communicate (e.g. surveyor and designer and administrator). </a:t>
            </a:r>
          </a:p>
          <a:p>
            <a:r>
              <a:rPr lang="en-US" dirty="0" smtClean="0">
                <a:solidFill>
                  <a:srgbClr val="002060"/>
                </a:solidFill>
                <a:latin typeface="Arial" pitchFamily="34" charset="0"/>
                <a:cs typeface="Arial" pitchFamily="34" charset="0"/>
              </a:rPr>
              <a:t> Checking that what you are designing is what the customer wants. </a:t>
            </a:r>
          </a:p>
          <a:p>
            <a:r>
              <a:rPr lang="en-US" dirty="0" smtClean="0">
                <a:solidFill>
                  <a:srgbClr val="002060"/>
                </a:solidFill>
                <a:latin typeface="Arial" pitchFamily="34" charset="0"/>
                <a:cs typeface="Arial" pitchFamily="34" charset="0"/>
              </a:rPr>
              <a:t> What other things are needed – products and services? </a:t>
            </a:r>
          </a:p>
          <a:p>
            <a:r>
              <a:rPr lang="en-US" dirty="0" smtClean="0">
                <a:solidFill>
                  <a:srgbClr val="002060"/>
                </a:solidFill>
                <a:latin typeface="Arial" pitchFamily="34" charset="0"/>
                <a:cs typeface="Arial" pitchFamily="34" charset="0"/>
              </a:rPr>
              <a:t> Control needed to ensure it goes to plan, from customers and interested parties (e.g. subcontractors / manufacturers / monitoring stations) </a:t>
            </a:r>
          </a:p>
          <a:p>
            <a:r>
              <a:rPr lang="en-US" dirty="0" smtClean="0">
                <a:solidFill>
                  <a:srgbClr val="002060"/>
                </a:solidFill>
                <a:latin typeface="Arial" pitchFamily="34" charset="0"/>
                <a:cs typeface="Arial" pitchFamily="34" charset="0"/>
              </a:rPr>
              <a:t> Documenting that the above has been considered </a:t>
            </a:r>
          </a:p>
        </p:txBody>
      </p:sp>
    </p:spTree>
    <p:extLst>
      <p:ext uri="{BB962C8B-B14F-4D97-AF65-F5344CB8AC3E}">
        <p14:creationId xmlns:p14="http://schemas.microsoft.com/office/powerpoint/2010/main" val="2950258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Additional requirements to be considered:</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Design or development failure.</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Standards and/or codes of practice</a:t>
            </a: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7429552" cy="1200329"/>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8.3.3 - Design and development inputs </a:t>
            </a:r>
          </a:p>
          <a:p>
            <a:r>
              <a:rPr lang="en-US" sz="2400" dirty="0" smtClean="0">
                <a:solidFill>
                  <a:srgbClr val="002060"/>
                </a:solidFill>
                <a:latin typeface="Arial" pitchFamily="34" charset="0"/>
                <a:cs typeface="Arial" pitchFamily="34" charset="0"/>
              </a:rPr>
              <a:t>Design inputs = what needs to be considered to design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8.3.4 - Design and development controls </a:t>
            </a:r>
          </a:p>
          <a:p>
            <a:r>
              <a:rPr lang="en-US" sz="2400" dirty="0" smtClean="0">
                <a:solidFill>
                  <a:srgbClr val="002060"/>
                </a:solidFill>
                <a:latin typeface="Arial" pitchFamily="34" charset="0"/>
                <a:cs typeface="Arial" pitchFamily="34" charset="0"/>
              </a:rPr>
              <a:t>There are no new requirements for this. </a:t>
            </a:r>
          </a:p>
          <a:p>
            <a:r>
              <a:rPr lang="en-US" sz="2400" dirty="0" smtClean="0">
                <a:solidFill>
                  <a:srgbClr val="002060"/>
                </a:solidFill>
                <a:latin typeface="Arial" pitchFamily="34" charset="0"/>
                <a:cs typeface="Arial" pitchFamily="34" charset="0"/>
              </a:rPr>
              <a:t>Continue to verify what has been installed and validate – check and test. </a:t>
            </a:r>
          </a:p>
          <a:p>
            <a:endParaRPr lang="en-US" sz="2400"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Clause 8.3.5 - Design and development outputs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is expected to determine what they need to do to check the design. </a:t>
            </a:r>
          </a:p>
          <a:p>
            <a:r>
              <a:rPr lang="en-US" sz="2400" dirty="0" smtClean="0">
                <a:solidFill>
                  <a:srgbClr val="002060"/>
                </a:solidFill>
                <a:latin typeface="Arial" pitchFamily="34" charset="0"/>
                <a:cs typeface="Arial" pitchFamily="34" charset="0"/>
              </a:rPr>
              <a:t>‘monitoring and measurement requirements’ </a:t>
            </a:r>
          </a:p>
          <a:p>
            <a:r>
              <a:rPr lang="en-US" sz="2400" dirty="0" smtClean="0">
                <a:solidFill>
                  <a:srgbClr val="002060"/>
                </a:solidFill>
                <a:latin typeface="Arial" pitchFamily="34" charset="0"/>
                <a:cs typeface="Arial" pitchFamily="34" charset="0"/>
              </a:rPr>
              <a:t>documented information required = evidence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lnSpcReduction="10000"/>
          </a:bodyPr>
          <a:lstStyle/>
          <a:p>
            <a:pPr>
              <a:buNone/>
            </a:pPr>
            <a:r>
              <a:rPr lang="en-US" sz="2400" b="1" dirty="0" smtClean="0">
                <a:solidFill>
                  <a:srgbClr val="002060"/>
                </a:solidFill>
                <a:latin typeface="Arial" pitchFamily="34" charset="0"/>
                <a:cs typeface="Arial" pitchFamily="34" charset="0"/>
              </a:rPr>
              <a:t>Clause 8.3.6 - Design and development changes </a:t>
            </a:r>
          </a:p>
          <a:p>
            <a:pPr>
              <a:buNone/>
            </a:pPr>
            <a:r>
              <a:rPr lang="en-US" sz="2400" dirty="0" smtClean="0">
                <a:solidFill>
                  <a:srgbClr val="002060"/>
                </a:solidFill>
                <a:latin typeface="Arial" pitchFamily="34" charset="0"/>
                <a:cs typeface="Arial" pitchFamily="34" charset="0"/>
              </a:rPr>
              <a:t>This is unchanged from before but expects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a:t>
            </a:r>
            <a:r>
              <a:rPr lang="en-US" sz="2400" i="1" dirty="0" smtClean="0">
                <a:solidFill>
                  <a:srgbClr val="002060"/>
                </a:solidFill>
                <a:latin typeface="Arial" pitchFamily="34" charset="0"/>
                <a:cs typeface="Arial" pitchFamily="34" charset="0"/>
              </a:rPr>
              <a:t>control the change not just let the change happen. </a:t>
            </a:r>
          </a:p>
          <a:p>
            <a:r>
              <a:rPr lang="en-US" sz="2400" dirty="0" smtClean="0">
                <a:solidFill>
                  <a:srgbClr val="002060"/>
                </a:solidFill>
                <a:latin typeface="Arial" pitchFamily="34" charset="0"/>
                <a:cs typeface="Arial" pitchFamily="34" charset="0"/>
              </a:rPr>
              <a:t> Info on the design and development changes. </a:t>
            </a:r>
          </a:p>
          <a:p>
            <a:r>
              <a:rPr lang="en-US" sz="2400" dirty="0" smtClean="0">
                <a:solidFill>
                  <a:srgbClr val="002060"/>
                </a:solidFill>
                <a:latin typeface="Arial" pitchFamily="34" charset="0"/>
                <a:cs typeface="Arial" pitchFamily="34" charset="0"/>
              </a:rPr>
              <a:t> Results of review – record changes to schematics. </a:t>
            </a:r>
          </a:p>
          <a:p>
            <a:r>
              <a:rPr lang="en-US" sz="2400" dirty="0" smtClean="0">
                <a:solidFill>
                  <a:srgbClr val="002060"/>
                </a:solidFill>
                <a:latin typeface="Arial" pitchFamily="34" charset="0"/>
                <a:cs typeface="Arial" pitchFamily="34" charset="0"/>
              </a:rPr>
              <a:t> Who agreed any changes? </a:t>
            </a:r>
          </a:p>
          <a:p>
            <a:r>
              <a:rPr lang="en-US" sz="2400" dirty="0" smtClean="0">
                <a:solidFill>
                  <a:srgbClr val="002060"/>
                </a:solidFill>
                <a:latin typeface="Arial" pitchFamily="34" charset="0"/>
                <a:cs typeface="Arial" pitchFamily="34" charset="0"/>
              </a:rPr>
              <a:t> Controls to stop things being done incorrectly. </a:t>
            </a:r>
          </a:p>
          <a:p>
            <a:pPr>
              <a:buNone/>
            </a:pPr>
            <a:r>
              <a:rPr lang="en-US" sz="2400" b="1" i="1" dirty="0" smtClean="0">
                <a:solidFill>
                  <a:srgbClr val="002060"/>
                </a:solidFill>
              </a:rPr>
              <a:t>Example : </a:t>
            </a:r>
            <a:r>
              <a:rPr lang="en-US" sz="2400" dirty="0" smtClean="0">
                <a:solidFill>
                  <a:srgbClr val="002060"/>
                </a:solidFill>
                <a:latin typeface="Arial" pitchFamily="34" charset="0"/>
                <a:cs typeface="Arial" pitchFamily="34" charset="0"/>
              </a:rPr>
              <a:t>A</a:t>
            </a:r>
            <a:r>
              <a:rPr lang="en-US" sz="2400" b="1" i="1" dirty="0" smtClean="0">
                <a:solidFill>
                  <a:srgbClr val="002060"/>
                </a:solidFill>
                <a:latin typeface="Arial" pitchFamily="34" charset="0"/>
                <a:cs typeface="Arial" pitchFamily="34" charset="0"/>
              </a:rPr>
              <a:t> </a:t>
            </a:r>
            <a:r>
              <a:rPr lang="en-US" sz="2400" dirty="0" smtClean="0">
                <a:solidFill>
                  <a:srgbClr val="002060"/>
                </a:solidFill>
                <a:latin typeface="Arial" pitchFamily="34" charset="0"/>
                <a:cs typeface="Arial" pitchFamily="34" charset="0"/>
              </a:rPr>
              <a:t>guarding customer decides he wants 3 more patrols a shift; can this be achieved with the resources allocated? </a:t>
            </a:r>
            <a:r>
              <a:rPr lang="en-US" sz="2400" dirty="0" smtClean="0"/>
              <a:t>	</a:t>
            </a:r>
          </a:p>
          <a:p>
            <a:pPr>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8.4 - Control of externally provided processes, products and services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needs to consider the impact of suppliers on what they provide the customer and how it may reflect if something goes wrong when the recommend a product.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a:t>
            </a:r>
          </a:p>
          <a:p>
            <a:r>
              <a:rPr lang="en-US" sz="2400" i="1" dirty="0" smtClean="0">
                <a:solidFill>
                  <a:srgbClr val="002060"/>
                </a:solidFill>
                <a:latin typeface="Arial" pitchFamily="34" charset="0"/>
                <a:cs typeface="Arial" pitchFamily="34" charset="0"/>
              </a:rPr>
              <a:t>Manufacturers that you have been using go out of business, are suddenly unable to supply goods or replace products installed that have become faulty. 	</a:t>
            </a:r>
          </a:p>
        </p:txBody>
      </p:sp>
    </p:spTree>
    <p:extLst>
      <p:ext uri="{BB962C8B-B14F-4D97-AF65-F5344CB8AC3E}">
        <p14:creationId xmlns:p14="http://schemas.microsoft.com/office/powerpoint/2010/main" val="2950258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3"/>
            <a:ext cx="8429684"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8.4.1 – General </a:t>
            </a:r>
          </a:p>
          <a:p>
            <a:r>
              <a:rPr lang="en-US" sz="2800" dirty="0" smtClean="0">
                <a:solidFill>
                  <a:srgbClr val="002060"/>
                </a:solidFill>
                <a:latin typeface="Arial" pitchFamily="34" charset="0"/>
                <a:cs typeface="Arial" pitchFamily="34" charset="0"/>
              </a:rPr>
              <a:t>This clause is about ‘external’ influences and control of it namely supplier/subcontractors. </a:t>
            </a:r>
          </a:p>
          <a:p>
            <a:r>
              <a:rPr lang="en-US" sz="2800" dirty="0" smtClean="0">
                <a:solidFill>
                  <a:srgbClr val="002060"/>
                </a:solidFill>
                <a:latin typeface="Arial" pitchFamily="34" charset="0"/>
                <a:cs typeface="Arial" pitchFamily="34" charset="0"/>
              </a:rPr>
              <a:t>New requirement to monitor performance levels. Most companies would already do this in a form of </a:t>
            </a:r>
            <a:r>
              <a:rPr lang="en-US" sz="2800" dirty="0" err="1" smtClean="0">
                <a:solidFill>
                  <a:srgbClr val="002060"/>
                </a:solidFill>
                <a:latin typeface="Arial" pitchFamily="34" charset="0"/>
                <a:cs typeface="Arial" pitchFamily="34" charset="0"/>
              </a:rPr>
              <a:t>aKPIs</a:t>
            </a:r>
            <a:r>
              <a:rPr lang="en-US" sz="2800" dirty="0" smtClean="0">
                <a:solidFill>
                  <a:srgbClr val="002060"/>
                </a:solidFill>
                <a:latin typeface="Arial" pitchFamily="34" charset="0"/>
                <a:cs typeface="Arial" pitchFamily="34" charset="0"/>
              </a:rPr>
              <a:t>. </a:t>
            </a:r>
          </a:p>
          <a:p>
            <a:r>
              <a:rPr lang="en-US" sz="2800" dirty="0" smtClean="0">
                <a:solidFill>
                  <a:srgbClr val="002060"/>
                </a:solidFill>
                <a:latin typeface="Arial" pitchFamily="34" charset="0"/>
                <a:cs typeface="Arial" pitchFamily="34" charset="0"/>
              </a:rPr>
              <a:t>Companies should consider explicitly stipulating what they want from a subcontractor and or supplier.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Tx/>
              <a:buChar char="-"/>
            </a:pPr>
            <a:r>
              <a:rPr lang="en-US" sz="2400" dirty="0" smtClean="0">
                <a:solidFill>
                  <a:srgbClr val="002060"/>
                </a:solidFill>
                <a:latin typeface="Arial" pitchFamily="34" charset="0"/>
                <a:ea typeface="Calibri"/>
                <a:cs typeface="Arial" pitchFamily="34" charset="0"/>
              </a:rPr>
              <a:t>Corrective maintenance – 4 hour response </a:t>
            </a:r>
          </a:p>
          <a:p>
            <a:pPr lvl="0">
              <a:lnSpc>
                <a:spcPct val="115000"/>
              </a:lnSpc>
              <a:spcBef>
                <a:spcPts val="600"/>
              </a:spcBef>
              <a:spcAft>
                <a:spcPts val="1000"/>
              </a:spcAft>
              <a:buFontTx/>
              <a:buChar char="-"/>
            </a:pPr>
            <a:r>
              <a:rPr lang="en-US" sz="2400" dirty="0" smtClean="0">
                <a:solidFill>
                  <a:srgbClr val="002060"/>
                </a:solidFill>
                <a:latin typeface="Arial" pitchFamily="34" charset="0"/>
                <a:ea typeface="Calibri"/>
                <a:cs typeface="Arial" pitchFamily="34" charset="0"/>
              </a:rPr>
              <a:t>Suppliers – Delivery of critical goods in 24 hours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Evidence would include: </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Delivery reports  Performance measures  Check call reports  Screening progress reports</a:t>
            </a: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5" y="1571612"/>
            <a:ext cx="4585632" cy="369332"/>
          </a:xfrm>
          <a:prstGeom prst="rect">
            <a:avLst/>
          </a:prstGeom>
        </p:spPr>
        <p:txBody>
          <a:bodyPr wrap="square">
            <a:spAutoFit/>
          </a:bodyPr>
          <a:lstStyle/>
          <a:p>
            <a:r>
              <a:rPr lang="en-US" b="1" i="1" dirty="0" smtClean="0">
                <a:solidFill>
                  <a:srgbClr val="002060"/>
                </a:solidFill>
                <a:latin typeface="Arial" pitchFamily="34" charset="0"/>
                <a:cs typeface="Arial" pitchFamily="34" charset="0"/>
              </a:rPr>
              <a:t>Example </a:t>
            </a:r>
            <a:endParaRPr lang="el-GR"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2"/>
            <a:ext cx="8215370" cy="3785652"/>
          </a:xfrm>
          <a:prstGeom prst="rect">
            <a:avLst/>
          </a:prstGeom>
        </p:spPr>
        <p:txBody>
          <a:bodyPr wrap="square">
            <a:spAutoFit/>
          </a:bodyPr>
          <a:lstStyle/>
          <a:p>
            <a:r>
              <a:rPr lang="en-US" sz="2400" b="1" dirty="0" smtClean="0">
                <a:solidFill>
                  <a:srgbClr val="002060"/>
                </a:solidFill>
              </a:rPr>
              <a:t>Clause 8.4.2 - Type and extent of control </a:t>
            </a:r>
          </a:p>
          <a:p>
            <a:r>
              <a:rPr lang="en-US" sz="2400" dirty="0" smtClean="0">
                <a:solidFill>
                  <a:srgbClr val="002060"/>
                </a:solidFill>
              </a:rPr>
              <a:t>This clause is about ensuring that suppliers and subcontractors are well managed. Needs to be detailed in the QMS and clear post delivery activities defined, which means defining </a:t>
            </a:r>
          </a:p>
          <a:p>
            <a:r>
              <a:rPr lang="en-US" sz="2400" dirty="0" smtClean="0">
                <a:solidFill>
                  <a:srgbClr val="002060"/>
                </a:solidFill>
              </a:rPr>
              <a:t>Purchasing process is impacted here and this needs to be extended from just supplier approval process to what it means once they start delivering, what your expectations are, etc. </a:t>
            </a:r>
          </a:p>
          <a:p>
            <a:r>
              <a:rPr lang="en-US" sz="2400" b="1" i="1" dirty="0" smtClean="0">
                <a:solidFill>
                  <a:srgbClr val="002060"/>
                </a:solidFill>
              </a:rPr>
              <a:t>Example: </a:t>
            </a:r>
            <a:r>
              <a:rPr lang="en-US" sz="2400" i="1" dirty="0" smtClean="0">
                <a:solidFill>
                  <a:srgbClr val="002060"/>
                </a:solidFill>
              </a:rPr>
              <a:t>Supplier approval agreements to be in place before they start work for you – essential. Checks on insurance, screening, etc. 	</a:t>
            </a:r>
          </a:p>
        </p:txBody>
      </p:sp>
    </p:spTree>
    <p:extLst>
      <p:ext uri="{BB962C8B-B14F-4D97-AF65-F5344CB8AC3E}">
        <p14:creationId xmlns:p14="http://schemas.microsoft.com/office/powerpoint/2010/main" val="295025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450670"/>
            <a:ext cx="8429684"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4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Clause 4.1 - Understanding the organization and its context</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If an organization is implementing the standard from scratch, then they need to determine the scope of their QMS and identify the processes and their interactions.</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Once the scope of the QMS is defined, the processes and their inter-relationships are then identified.</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At this point, the following steps need to be taken:</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57892"/>
            <a:ext cx="4432842" cy="88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3"/>
            <a:ext cx="8143932" cy="784830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8.4.3 - Information for external providers </a:t>
            </a:r>
          </a:p>
          <a:p>
            <a:r>
              <a:rPr lang="en-US" sz="2400" dirty="0" smtClean="0">
                <a:solidFill>
                  <a:srgbClr val="002060"/>
                </a:solidFill>
                <a:latin typeface="Arial" pitchFamily="34" charset="0"/>
                <a:cs typeface="Arial" pitchFamily="34" charset="0"/>
              </a:rPr>
              <a:t>This is about ensuring that third party suppliers and subcontractors have a clear understanding of what they are expected to supply. </a:t>
            </a:r>
          </a:p>
          <a:p>
            <a:endParaRPr lang="en-US" sz="2400" b="1"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Example:</a:t>
            </a:r>
          </a:p>
          <a:p>
            <a:r>
              <a:rPr lang="en-US" sz="2400" dirty="0" smtClean="0">
                <a:solidFill>
                  <a:srgbClr val="002060"/>
                </a:solidFill>
                <a:latin typeface="Arial" pitchFamily="34" charset="0"/>
                <a:cs typeface="Arial" pitchFamily="34" charset="0"/>
              </a:rPr>
              <a:t>Processes for subcontractors </a:t>
            </a:r>
          </a:p>
          <a:p>
            <a:r>
              <a:rPr lang="en-US" sz="2400" dirty="0" smtClean="0">
                <a:solidFill>
                  <a:srgbClr val="002060"/>
                </a:solidFill>
                <a:latin typeface="Arial" pitchFamily="34" charset="0"/>
                <a:cs typeface="Arial" pitchFamily="34" charset="0"/>
              </a:rPr>
              <a:t>May include  training / tests </a:t>
            </a:r>
          </a:p>
          <a:p>
            <a:r>
              <a:rPr lang="en-US" sz="2400" dirty="0" smtClean="0">
                <a:solidFill>
                  <a:srgbClr val="002060"/>
                </a:solidFill>
                <a:latin typeface="Arial" pitchFamily="34" charset="0"/>
                <a:cs typeface="Arial" pitchFamily="34" charset="0"/>
              </a:rPr>
              <a:t>Also expects you to check the competence of the personnel a subcontractor is using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8215370"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8.5 - Production and service provision </a:t>
            </a:r>
          </a:p>
          <a:p>
            <a:r>
              <a:rPr lang="en-US" sz="2000" b="1" dirty="0" smtClean="0">
                <a:solidFill>
                  <a:srgbClr val="002060"/>
                </a:solidFill>
                <a:latin typeface="Arial" pitchFamily="34" charset="0"/>
                <a:cs typeface="Arial" pitchFamily="34" charset="0"/>
              </a:rPr>
              <a:t>Clause 8.5.1 - Control of production and service provision </a:t>
            </a:r>
          </a:p>
          <a:p>
            <a:r>
              <a:rPr lang="en-US" sz="2000" dirty="0" smtClean="0">
                <a:solidFill>
                  <a:srgbClr val="002060"/>
                </a:solidFill>
                <a:latin typeface="Arial" pitchFamily="34" charset="0"/>
                <a:cs typeface="Arial" pitchFamily="34" charset="0"/>
              </a:rPr>
              <a:t>Documented information – must be available to record activities undertaken and results. </a:t>
            </a:r>
          </a:p>
          <a:p>
            <a:r>
              <a:rPr lang="en-US" sz="2000" dirty="0" smtClean="0">
                <a:solidFill>
                  <a:srgbClr val="002060"/>
                </a:solidFill>
                <a:latin typeface="Arial" pitchFamily="34" charset="0"/>
                <a:cs typeface="Arial" pitchFamily="34" charset="0"/>
              </a:rPr>
              <a:t>Monitoring and measurement is now no longer just about test results / meter readings but checks that personnel may undertake such as human checks. </a:t>
            </a:r>
          </a:p>
          <a:p>
            <a:pPr>
              <a:buFont typeface="Wingdings" pitchFamily="2" charset="2"/>
              <a:buChar char="§"/>
            </a:pPr>
            <a:r>
              <a:rPr lang="en-US" sz="2000" dirty="0" smtClean="0">
                <a:solidFill>
                  <a:srgbClr val="002060"/>
                </a:solidFill>
                <a:latin typeface="Arial" pitchFamily="34" charset="0"/>
                <a:cs typeface="Arial" pitchFamily="34" charset="0"/>
              </a:rPr>
              <a:t>Should have info that describes the product – specification / manufacturers guidance / quotation.</a:t>
            </a:r>
          </a:p>
          <a:p>
            <a:pPr>
              <a:buFont typeface="Wingdings" pitchFamily="2" charset="2"/>
              <a:buChar char="§"/>
            </a:pPr>
            <a:r>
              <a:rPr lang="en-US" sz="2000" dirty="0" smtClean="0">
                <a:solidFill>
                  <a:srgbClr val="002060"/>
                </a:solidFill>
                <a:latin typeface="Arial" pitchFamily="34" charset="0"/>
                <a:cs typeface="Arial" pitchFamily="34" charset="0"/>
              </a:rPr>
              <a:t>Define what the customer wants (e.g. intruder system).</a:t>
            </a:r>
          </a:p>
          <a:p>
            <a:pPr>
              <a:buFont typeface="Arial" pitchFamily="34" charset="0"/>
              <a:buChar char="•"/>
            </a:pPr>
            <a:r>
              <a:rPr lang="en-US" sz="2000" dirty="0" smtClean="0">
                <a:solidFill>
                  <a:srgbClr val="002060"/>
                </a:solidFill>
                <a:latin typeface="Arial" pitchFamily="34" charset="0"/>
                <a:cs typeface="Arial" pitchFamily="34" charset="0"/>
              </a:rPr>
              <a:t>Ensuring that you have what you need to measure and test systems installed.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428736"/>
            <a:ext cx="8358246" cy="3447098"/>
          </a:xfrm>
          <a:prstGeom prst="rect">
            <a:avLst/>
          </a:prstGeom>
        </p:spPr>
        <p:txBody>
          <a:bodyPr wrap="square">
            <a:spAutoFit/>
          </a:bodyPr>
          <a:lstStyle/>
          <a:p>
            <a:endParaRPr lang="el-GR" dirty="0" smtClean="0"/>
          </a:p>
          <a:p>
            <a:pPr>
              <a:buFont typeface="Wingdings" pitchFamily="2" charset="2"/>
              <a:buChar char="§"/>
            </a:pPr>
            <a:r>
              <a:rPr lang="en-US" sz="2000" dirty="0" smtClean="0">
                <a:solidFill>
                  <a:srgbClr val="002060"/>
                </a:solidFill>
                <a:latin typeface="Arial" pitchFamily="34" charset="0"/>
                <a:cs typeface="Arial" pitchFamily="34" charset="0"/>
              </a:rPr>
              <a:t>Define what tests should be done and when (e.g. test electric output before, during and after install). </a:t>
            </a:r>
          </a:p>
          <a:p>
            <a:pPr>
              <a:buFont typeface="Wingdings" pitchFamily="2" charset="2"/>
              <a:buChar char="§"/>
            </a:pPr>
            <a:r>
              <a:rPr lang="en-US" sz="2000" dirty="0" smtClean="0">
                <a:solidFill>
                  <a:srgbClr val="002060"/>
                </a:solidFill>
                <a:latin typeface="Arial" pitchFamily="34" charset="0"/>
                <a:cs typeface="Arial" pitchFamily="34" charset="0"/>
              </a:rPr>
              <a:t> Make sure that you have the right support from the office and site to complete the job this could be as simple as someone ordering the right part for you to be delivered to site. </a:t>
            </a:r>
          </a:p>
          <a:p>
            <a:pPr>
              <a:buFont typeface="Wingdings" pitchFamily="2" charset="2"/>
              <a:buChar char="§"/>
            </a:pPr>
            <a:r>
              <a:rPr lang="en-US" sz="2000" dirty="0" smtClean="0">
                <a:solidFill>
                  <a:srgbClr val="002060"/>
                </a:solidFill>
                <a:latin typeface="Arial" pitchFamily="34" charset="0"/>
                <a:cs typeface="Arial" pitchFamily="34" charset="0"/>
              </a:rPr>
              <a:t>Competent and trained staff. </a:t>
            </a:r>
          </a:p>
          <a:p>
            <a:pPr>
              <a:buFont typeface="Wingdings" pitchFamily="2" charset="2"/>
              <a:buChar char="§"/>
            </a:pPr>
            <a:r>
              <a:rPr lang="en-US" sz="2000" dirty="0" smtClean="0">
                <a:solidFill>
                  <a:srgbClr val="002060"/>
                </a:solidFill>
                <a:latin typeface="Arial" pitchFamily="34" charset="0"/>
                <a:cs typeface="Arial" pitchFamily="34" charset="0"/>
              </a:rPr>
              <a:t> A clear process to test and check the install is as should be during delivery so that you know that when it’s done it was done correctly. </a:t>
            </a:r>
          </a:p>
          <a:p>
            <a:pPr>
              <a:buFont typeface="Wingdings" pitchFamily="2" charset="2"/>
              <a:buChar char="§"/>
            </a:pPr>
            <a:r>
              <a:rPr lang="en-US" sz="2000" dirty="0" smtClean="0">
                <a:solidFill>
                  <a:srgbClr val="002060"/>
                </a:solidFill>
                <a:latin typeface="Arial" pitchFamily="34" charset="0"/>
                <a:cs typeface="Arial" pitchFamily="34" charset="0"/>
              </a:rPr>
              <a:t>Safety measures to prevent mistakes taking place. </a:t>
            </a:r>
          </a:p>
          <a:p>
            <a:pPr>
              <a:buFont typeface="Wingdings" pitchFamily="2" charset="2"/>
              <a:buChar char="§"/>
            </a:pPr>
            <a:r>
              <a:rPr lang="en-US" sz="2000" dirty="0" smtClean="0">
                <a:solidFill>
                  <a:srgbClr val="002060"/>
                </a:solidFill>
                <a:latin typeface="Arial" pitchFamily="34" charset="0"/>
                <a:cs typeface="Arial" pitchFamily="34" charset="0"/>
              </a:rPr>
              <a:t>Process required when an install is complete. </a:t>
            </a:r>
          </a:p>
        </p:txBody>
      </p:sp>
    </p:spTree>
    <p:extLst>
      <p:ext uri="{BB962C8B-B14F-4D97-AF65-F5344CB8AC3E}">
        <p14:creationId xmlns:p14="http://schemas.microsoft.com/office/powerpoint/2010/main" val="2950258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72494"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8.5.2 - Identification and traceability </a:t>
            </a:r>
          </a:p>
          <a:p>
            <a:r>
              <a:rPr lang="en-US" sz="2400" dirty="0" smtClean="0">
                <a:solidFill>
                  <a:srgbClr val="002060"/>
                </a:solidFill>
                <a:latin typeface="Arial" pitchFamily="34" charset="0"/>
                <a:cs typeface="Arial" pitchFamily="34" charset="0"/>
              </a:rPr>
              <a:t>This clause is unchanged. There is a need for all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be able to track their clients, the services they provide, the products they install. This clause is expecting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apply a rationale to this and ensure it is well applied. Companies should be able to rely on the process and be confident that it is consistently applied. </a:t>
            </a:r>
          </a:p>
          <a:p>
            <a:r>
              <a:rPr lang="en-US" sz="2400" i="1" dirty="0" smtClean="0">
                <a:solidFill>
                  <a:srgbClr val="002060"/>
                </a:solidFill>
                <a:latin typeface="Arial" pitchFamily="34" charset="0"/>
                <a:cs typeface="Arial" pitchFamily="34" charset="0"/>
              </a:rPr>
              <a:t>Example A unique reference number to clients’ quotes and variations to such. 	</a:t>
            </a:r>
          </a:p>
        </p:txBody>
      </p:sp>
    </p:spTree>
    <p:extLst>
      <p:ext uri="{BB962C8B-B14F-4D97-AF65-F5344CB8AC3E}">
        <p14:creationId xmlns:p14="http://schemas.microsoft.com/office/powerpoint/2010/main" val="29502581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3"/>
            <a:ext cx="8215370"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8.5.3 - Property belonging to customers or external providers </a:t>
            </a:r>
          </a:p>
          <a:p>
            <a:r>
              <a:rPr lang="en-US" sz="2400" dirty="0" smtClean="0">
                <a:solidFill>
                  <a:srgbClr val="002060"/>
                </a:solidFill>
                <a:latin typeface="Arial" pitchFamily="34" charset="0"/>
                <a:cs typeface="Arial" pitchFamily="34" charset="0"/>
              </a:rPr>
              <a:t>There is an expectation that any property belonging to a client, third party, supplier, etc.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is involved with they have a clear process for protecting it. This may well be that written but it is essential that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regard the following as property and as such protect it: </a:t>
            </a:r>
          </a:p>
          <a:p>
            <a:r>
              <a:rPr lang="en-US" sz="2400" dirty="0" smtClean="0">
                <a:solidFill>
                  <a:srgbClr val="002060"/>
                </a:solidFill>
                <a:latin typeface="Arial" pitchFamily="34" charset="0"/>
                <a:cs typeface="Arial" pitchFamily="34" charset="0"/>
              </a:rPr>
              <a:t> Intellectual info such as data / addresses / prices. </a:t>
            </a:r>
          </a:p>
          <a:p>
            <a:r>
              <a:rPr lang="en-US" sz="2400" dirty="0" smtClean="0">
                <a:solidFill>
                  <a:srgbClr val="002060"/>
                </a:solidFill>
                <a:latin typeface="Arial" pitchFamily="34" charset="0"/>
                <a:cs typeface="Arial" pitchFamily="34" charset="0"/>
              </a:rPr>
              <a:t> Materials. </a:t>
            </a:r>
          </a:p>
          <a:p>
            <a:r>
              <a:rPr lang="en-US" sz="2400" dirty="0" smtClean="0">
                <a:solidFill>
                  <a:srgbClr val="002060"/>
                </a:solidFill>
                <a:latin typeface="Arial" pitchFamily="34" charset="0"/>
                <a:cs typeface="Arial" pitchFamily="34" charset="0"/>
              </a:rPr>
              <a:t> Tools equipment. </a:t>
            </a:r>
          </a:p>
          <a:p>
            <a:r>
              <a:rPr lang="en-US" sz="2400" dirty="0" smtClean="0">
                <a:solidFill>
                  <a:srgbClr val="002060"/>
                </a:solidFill>
                <a:latin typeface="Arial" pitchFamily="34" charset="0"/>
                <a:cs typeface="Arial" pitchFamily="34" charset="0"/>
              </a:rPr>
              <a:t> Customer keys. </a:t>
            </a:r>
          </a:p>
        </p:txBody>
      </p:sp>
    </p:spTree>
    <p:extLst>
      <p:ext uri="{BB962C8B-B14F-4D97-AF65-F5344CB8AC3E}">
        <p14:creationId xmlns:p14="http://schemas.microsoft.com/office/powerpoint/2010/main" val="2950258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214282" y="1571612"/>
            <a:ext cx="8143932" cy="2246769"/>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For example</a:t>
            </a:r>
            <a:r>
              <a:rPr lang="en-US" sz="2800" dirty="0" smtClean="0">
                <a:solidFill>
                  <a:srgbClr val="002060"/>
                </a:solidFill>
                <a:latin typeface="Arial" pitchFamily="34" charset="0"/>
                <a:cs typeface="Arial" pitchFamily="34" charset="0"/>
              </a:rPr>
              <a:t>, you may have a team of contractors working on a site who bring their own equipment. There should be a clear and understood process on how this is managed even if it is stipulated that they are responsible for their own tools.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01056" cy="3539430"/>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8.5.4 - Preservation </a:t>
            </a:r>
          </a:p>
          <a:p>
            <a:r>
              <a:rPr lang="en-US" sz="2800" dirty="0" smtClean="0">
                <a:solidFill>
                  <a:srgbClr val="002060"/>
                </a:solidFill>
                <a:latin typeface="Arial" pitchFamily="34" charset="0"/>
                <a:cs typeface="Arial" pitchFamily="34" charset="0"/>
              </a:rPr>
              <a:t>This is a requirement to ensure that the supply of services are protected so that what is supposed to be achieved is. </a:t>
            </a:r>
          </a:p>
          <a:p>
            <a:r>
              <a:rPr lang="en-US" sz="2800" b="1" dirty="0" smtClean="0">
                <a:solidFill>
                  <a:srgbClr val="002060"/>
                </a:solidFill>
                <a:latin typeface="Arial" pitchFamily="34" charset="0"/>
                <a:cs typeface="Arial" pitchFamily="34" charset="0"/>
              </a:rPr>
              <a:t>Example: </a:t>
            </a:r>
            <a:r>
              <a:rPr lang="en-US" sz="2800" dirty="0" smtClean="0">
                <a:solidFill>
                  <a:srgbClr val="002060"/>
                </a:solidFill>
                <a:latin typeface="Arial" pitchFamily="34" charset="0"/>
                <a:cs typeface="Arial" pitchFamily="34" charset="0"/>
              </a:rPr>
              <a:t>Ensuring that products delivered to site are not damaged and are delivered when an engineer is on site to receive it. </a:t>
            </a:r>
          </a:p>
          <a:p>
            <a:r>
              <a:rPr lang="en-US" sz="2800" i="1" dirty="0" smtClean="0">
                <a:solidFill>
                  <a:srgbClr val="002060"/>
                </a:solidFill>
                <a:latin typeface="Arial" pitchFamily="34" charset="0"/>
                <a:cs typeface="Arial" pitchFamily="34" charset="0"/>
              </a:rPr>
              <a:t>. </a:t>
            </a:r>
            <a:r>
              <a:rPr lang="en-US" sz="2800" i="1" dirty="0" smtClean="0"/>
              <a:t>	</a:t>
            </a:r>
          </a:p>
        </p:txBody>
      </p:sp>
    </p:spTree>
    <p:extLst>
      <p:ext uri="{BB962C8B-B14F-4D97-AF65-F5344CB8AC3E}">
        <p14:creationId xmlns:p14="http://schemas.microsoft.com/office/powerpoint/2010/main" val="29502581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7786742" cy="3724096"/>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8.5.5 - Post- delivery activities </a:t>
            </a:r>
          </a:p>
          <a:p>
            <a:r>
              <a:rPr lang="en-US" sz="2400" b="1" dirty="0" smtClean="0">
                <a:solidFill>
                  <a:srgbClr val="002060"/>
                </a:solidFill>
                <a:latin typeface="Arial" pitchFamily="34" charset="0"/>
                <a:cs typeface="Arial" pitchFamily="34" charset="0"/>
              </a:rPr>
              <a:t>Note: This is a new clause.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This is about post delivery, so what a company should do after they have supplied a product or a service. </a:t>
            </a:r>
          </a:p>
          <a:p>
            <a:r>
              <a:rPr lang="en-US" sz="2400" dirty="0" smtClean="0">
                <a:solidFill>
                  <a:srgbClr val="002060"/>
                </a:solidFill>
                <a:latin typeface="Arial" pitchFamily="34" charset="0"/>
                <a:cs typeface="Arial" pitchFamily="34" charset="0"/>
              </a:rPr>
              <a:t>Companies need to think about things that could go wrong which could impact what they have installed. </a:t>
            </a:r>
          </a:p>
          <a:p>
            <a:r>
              <a:rPr lang="en-US" sz="2400" dirty="0" smtClean="0">
                <a:solidFill>
                  <a:srgbClr val="002060"/>
                </a:solidFill>
                <a:latin typeface="Arial" pitchFamily="34" charset="0"/>
                <a:cs typeface="Arial" pitchFamily="34" charset="0"/>
              </a:rPr>
              <a:t>This new requirement needs to be added into the QMS. </a:t>
            </a:r>
          </a:p>
          <a:p>
            <a:endParaRPr lang="en-US" sz="2400" dirty="0" smtClean="0">
              <a:solidFill>
                <a:srgbClr val="002060"/>
              </a:solidFill>
              <a:latin typeface="Arial" pitchFamily="34" charset="0"/>
              <a:cs typeface="Arial" pitchFamily="34" charset="0"/>
            </a:endParaRPr>
          </a:p>
          <a:p>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0"/>
            <a:ext cx="8072494" cy="3785652"/>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Must take into account: </a:t>
            </a:r>
          </a:p>
          <a:p>
            <a:r>
              <a:rPr lang="en-US" sz="2400" dirty="0" smtClean="0">
                <a:solidFill>
                  <a:srgbClr val="002060"/>
                </a:solidFill>
                <a:latin typeface="Arial" pitchFamily="34" charset="0"/>
                <a:cs typeface="Arial" pitchFamily="34" charset="0"/>
              </a:rPr>
              <a:t>- legal and industry standards</a:t>
            </a:r>
          </a:p>
          <a:p>
            <a:r>
              <a:rPr lang="en-US" sz="2400" dirty="0" smtClean="0">
                <a:solidFill>
                  <a:srgbClr val="002060"/>
                </a:solidFill>
                <a:latin typeface="Arial" pitchFamily="34" charset="0"/>
                <a:cs typeface="Arial" pitchFamily="34" charset="0"/>
              </a:rPr>
              <a:t>things that could go wrong </a:t>
            </a:r>
          </a:p>
          <a:p>
            <a:r>
              <a:rPr lang="en-US" sz="2400" dirty="0" smtClean="0">
                <a:solidFill>
                  <a:srgbClr val="002060"/>
                </a:solidFill>
                <a:latin typeface="Arial" pitchFamily="34" charset="0"/>
                <a:cs typeface="Arial" pitchFamily="34" charset="0"/>
              </a:rPr>
              <a:t>- how products should be used and how long they should last</a:t>
            </a:r>
          </a:p>
          <a:p>
            <a:r>
              <a:rPr lang="en-US" sz="2400" dirty="0" smtClean="0">
                <a:solidFill>
                  <a:srgbClr val="002060"/>
                </a:solidFill>
                <a:latin typeface="Arial" pitchFamily="34" charset="0"/>
                <a:cs typeface="Arial" pitchFamily="34" charset="0"/>
              </a:rPr>
              <a:t>- customer expectations </a:t>
            </a:r>
          </a:p>
          <a:p>
            <a:pPr>
              <a:buFontTx/>
              <a:buChar char="-"/>
            </a:pPr>
            <a:r>
              <a:rPr lang="en-US" sz="2400" dirty="0" smtClean="0">
                <a:solidFill>
                  <a:srgbClr val="002060"/>
                </a:solidFill>
                <a:latin typeface="Arial" pitchFamily="34" charset="0"/>
                <a:cs typeface="Arial" pitchFamily="34" charset="0"/>
              </a:rPr>
              <a:t>customer feedback</a:t>
            </a:r>
          </a:p>
          <a:p>
            <a:r>
              <a:rPr lang="en-US" sz="2400" b="1" u="sng" dirty="0" smtClean="0">
                <a:solidFill>
                  <a:srgbClr val="002060"/>
                </a:solidFill>
                <a:latin typeface="Arial" pitchFamily="34" charset="0"/>
                <a:cs typeface="Arial" pitchFamily="34" charset="0"/>
              </a:rPr>
              <a:t>Consider risk levels</a:t>
            </a:r>
          </a:p>
          <a:p>
            <a:r>
              <a:rPr lang="en-US" sz="2400" dirty="0" smtClean="0">
                <a:solidFill>
                  <a:srgbClr val="002060"/>
                </a:solidFill>
                <a:latin typeface="Arial" pitchFamily="34" charset="0"/>
                <a:cs typeface="Arial" pitchFamily="34" charset="0"/>
              </a:rPr>
              <a:t>Examples:</a:t>
            </a:r>
          </a:p>
          <a:p>
            <a:r>
              <a:rPr lang="en-US" sz="2400" dirty="0" smtClean="0">
                <a:solidFill>
                  <a:srgbClr val="002060"/>
                </a:solidFill>
                <a:latin typeface="Arial" pitchFamily="34" charset="0"/>
                <a:cs typeface="Arial" pitchFamily="34" charset="0"/>
              </a:rPr>
              <a:t>Terms and conditions / warranties</a:t>
            </a:r>
          </a:p>
        </p:txBody>
      </p:sp>
    </p:spTree>
    <p:extLst>
      <p:ext uri="{BB962C8B-B14F-4D97-AF65-F5344CB8AC3E}">
        <p14:creationId xmlns:p14="http://schemas.microsoft.com/office/powerpoint/2010/main" val="2950258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4"/>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8.5.6 - Control of changes </a:t>
            </a:r>
          </a:p>
          <a:p>
            <a:r>
              <a:rPr lang="en-US" sz="2400" b="1" dirty="0" smtClean="0">
                <a:solidFill>
                  <a:srgbClr val="002060"/>
                </a:solidFill>
                <a:latin typeface="Arial" pitchFamily="34" charset="0"/>
                <a:cs typeface="Arial" pitchFamily="34" charset="0"/>
              </a:rPr>
              <a:t>Note: This is a new clause. </a:t>
            </a:r>
          </a:p>
          <a:p>
            <a:r>
              <a:rPr lang="en-US" sz="2400" dirty="0" smtClean="0">
                <a:solidFill>
                  <a:srgbClr val="002060"/>
                </a:solidFill>
                <a:latin typeface="Arial" pitchFamily="34" charset="0"/>
                <a:cs typeface="Arial" pitchFamily="34" charset="0"/>
              </a:rPr>
              <a:t>There is a clear expectation that when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wants to or has to make a change to a process in the business then they document this change. Why have they made it? What impact did it have? What are the implications for staff and customers?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A company expands and decides to separate the enquiry &amp; sales department from the design department. What are the impact? How will the new interactions between departments operate effectively? 	</a:t>
            </a:r>
          </a:p>
        </p:txBody>
      </p:sp>
    </p:spTree>
    <p:extLst>
      <p:ext uri="{BB962C8B-B14F-4D97-AF65-F5344CB8AC3E}">
        <p14:creationId xmlns:p14="http://schemas.microsoft.com/office/powerpoint/2010/main" val="295025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1" name="Picture 1"/>
          <p:cNvPicPr>
            <a:picLocks noChangeAspect="1" noChangeArrowheads="1"/>
          </p:cNvPicPr>
          <p:nvPr/>
        </p:nvPicPr>
        <p:blipFill>
          <a:blip r:embed="rId7" cstate="print"/>
          <a:srcRect/>
          <a:stretch>
            <a:fillRect/>
          </a:stretch>
        </p:blipFill>
        <p:spPr bwMode="auto">
          <a:xfrm>
            <a:off x="1214414" y="1571612"/>
            <a:ext cx="6572296" cy="4071966"/>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8429684" cy="3108543"/>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8.6 - Release of products and services </a:t>
            </a:r>
          </a:p>
          <a:p>
            <a:r>
              <a:rPr lang="en-US" sz="2800" dirty="0" smtClean="0">
                <a:solidFill>
                  <a:srgbClr val="002060"/>
                </a:solidFill>
                <a:latin typeface="Arial" pitchFamily="34" charset="0"/>
                <a:cs typeface="Arial" pitchFamily="34" charset="0"/>
              </a:rPr>
              <a:t>No change for this clause. Just ensure you implement checks that the product and service is delivered as expected </a:t>
            </a:r>
          </a:p>
          <a:p>
            <a:endParaRPr lang="en-US" sz="2800" dirty="0" smtClean="0">
              <a:solidFill>
                <a:srgbClr val="002060"/>
              </a:solidFill>
              <a:latin typeface="Arial" pitchFamily="34" charset="0"/>
              <a:cs typeface="Arial" pitchFamily="34" charset="0"/>
            </a:endParaRPr>
          </a:p>
          <a:p>
            <a:r>
              <a:rPr lang="en-US" sz="2800" dirty="0" smtClean="0">
                <a:solidFill>
                  <a:srgbClr val="002060"/>
                </a:solidFill>
                <a:latin typeface="Arial" pitchFamily="34" charset="0"/>
                <a:cs typeface="Arial" pitchFamily="34" charset="0"/>
              </a:rPr>
              <a:t>(e.g. commissioning paperwork, customer satisfaction / feedback and signatures).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8001056"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8.7 - Control of nonconforming outputs </a:t>
            </a:r>
          </a:p>
          <a:p>
            <a:r>
              <a:rPr lang="en-US" sz="2400" b="1" dirty="0" smtClean="0">
                <a:solidFill>
                  <a:srgbClr val="002060"/>
                </a:solidFill>
                <a:latin typeface="Arial" pitchFamily="34" charset="0"/>
                <a:cs typeface="Arial" pitchFamily="34" charset="0"/>
              </a:rPr>
              <a:t>Clause 8.7.1 </a:t>
            </a:r>
          </a:p>
          <a:p>
            <a:r>
              <a:rPr lang="en-US" sz="2400" dirty="0" smtClean="0">
                <a:solidFill>
                  <a:srgbClr val="002060"/>
                </a:solidFill>
                <a:latin typeface="Arial" pitchFamily="34" charset="0"/>
                <a:cs typeface="Arial" pitchFamily="34" charset="0"/>
              </a:rPr>
              <a:t>You do not need a documented procedure any longer to detail how you will deal with things that go wrong but you do need to do the following: </a:t>
            </a:r>
          </a:p>
          <a:p>
            <a:r>
              <a:rPr lang="en-US" sz="2400" dirty="0" smtClean="0">
                <a:solidFill>
                  <a:srgbClr val="002060"/>
                </a:solidFill>
                <a:latin typeface="Arial" pitchFamily="34" charset="0"/>
                <a:cs typeface="Arial" pitchFamily="34" charset="0"/>
              </a:rPr>
              <a:t>a) Fix it. </a:t>
            </a:r>
          </a:p>
          <a:p>
            <a:r>
              <a:rPr lang="en-US" sz="2400" dirty="0" smtClean="0">
                <a:solidFill>
                  <a:srgbClr val="002060"/>
                </a:solidFill>
                <a:latin typeface="Arial" pitchFamily="34" charset="0"/>
                <a:cs typeface="Arial" pitchFamily="34" charset="0"/>
              </a:rPr>
              <a:t>b) Remove it if necessary. </a:t>
            </a:r>
          </a:p>
          <a:p>
            <a:r>
              <a:rPr lang="en-US" sz="2400" dirty="0" smtClean="0">
                <a:solidFill>
                  <a:srgbClr val="002060"/>
                </a:solidFill>
                <a:latin typeface="Arial" pitchFamily="34" charset="0"/>
                <a:cs typeface="Arial" pitchFamily="34" charset="0"/>
              </a:rPr>
              <a:t>c) Tell the customer. </a:t>
            </a:r>
          </a:p>
          <a:p>
            <a:r>
              <a:rPr lang="en-US" sz="2400" dirty="0" smtClean="0">
                <a:solidFill>
                  <a:srgbClr val="002060"/>
                </a:solidFill>
                <a:latin typeface="Arial" pitchFamily="34" charset="0"/>
                <a:cs typeface="Arial" pitchFamily="34" charset="0"/>
              </a:rPr>
              <a:t>d) Ask them to accept it. </a:t>
            </a:r>
          </a:p>
        </p:txBody>
      </p:sp>
    </p:spTree>
    <p:extLst>
      <p:ext uri="{BB962C8B-B14F-4D97-AF65-F5344CB8AC3E}">
        <p14:creationId xmlns:p14="http://schemas.microsoft.com/office/powerpoint/2010/main" val="29502581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7572412"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8.7.2 </a:t>
            </a:r>
          </a:p>
          <a:p>
            <a:r>
              <a:rPr lang="en-US" sz="2800" dirty="0" smtClean="0">
                <a:solidFill>
                  <a:srgbClr val="002060"/>
                </a:solidFill>
                <a:latin typeface="Arial" pitchFamily="34" charset="0"/>
                <a:cs typeface="Arial" pitchFamily="34" charset="0"/>
              </a:rPr>
              <a:t>You should record what you do when things go wrong: </a:t>
            </a:r>
          </a:p>
          <a:p>
            <a:pPr marL="514350" indent="-514350">
              <a:buAutoNum type="alphaLcParenR"/>
            </a:pPr>
            <a:r>
              <a:rPr lang="en-US" sz="2800" dirty="0" smtClean="0">
                <a:solidFill>
                  <a:srgbClr val="002060"/>
                </a:solidFill>
                <a:latin typeface="Arial" pitchFamily="34" charset="0"/>
                <a:cs typeface="Arial" pitchFamily="34" charset="0"/>
              </a:rPr>
              <a:t>About what is wrong</a:t>
            </a:r>
            <a:endParaRPr lang="el-GR" sz="2800" dirty="0" smtClean="0"/>
          </a:p>
          <a:p>
            <a:r>
              <a:rPr lang="en-US" sz="2800" dirty="0" smtClean="0">
                <a:solidFill>
                  <a:srgbClr val="002060"/>
                </a:solidFill>
              </a:rPr>
              <a:t>b</a:t>
            </a:r>
            <a:r>
              <a:rPr lang="en-US" sz="2800" dirty="0" smtClean="0">
                <a:solidFill>
                  <a:srgbClr val="002060"/>
                </a:solidFill>
                <a:latin typeface="Arial" pitchFamily="34" charset="0"/>
                <a:cs typeface="Arial" pitchFamily="34" charset="0"/>
              </a:rPr>
              <a:t>) What you did as a result</a:t>
            </a:r>
          </a:p>
          <a:p>
            <a:r>
              <a:rPr lang="en-US" sz="2800" dirty="0" smtClean="0">
                <a:solidFill>
                  <a:srgbClr val="002060"/>
                </a:solidFill>
                <a:latin typeface="Arial" pitchFamily="34" charset="0"/>
                <a:cs typeface="Arial" pitchFamily="34" charset="0"/>
              </a:rPr>
              <a:t>c) What concessions you gave (e.g. did the customer accept it but you altered the cost?) </a:t>
            </a:r>
          </a:p>
          <a:p>
            <a:r>
              <a:rPr lang="en-US" sz="2800" dirty="0" smtClean="0">
                <a:solidFill>
                  <a:srgbClr val="002060"/>
                </a:solidFill>
                <a:latin typeface="Arial" pitchFamily="34" charset="0"/>
                <a:cs typeface="Arial" pitchFamily="34" charset="0"/>
              </a:rPr>
              <a:t>d) Who had the authority to make the change. </a:t>
            </a:r>
          </a:p>
          <a:p>
            <a:pPr marL="514350" indent="-514350">
              <a:buAutoNum type="alphaLcParenR"/>
            </a:pPr>
            <a:endParaRPr lang="en-US" sz="28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857364"/>
            <a:ext cx="7715304" cy="3046988"/>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a:t>
            </a:r>
          </a:p>
          <a:p>
            <a:endParaRPr lang="en-US" sz="2400" b="1"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 Handover documentation signed by the client needs to ensure that a change is tracked and that you may need to revisit to rectify of that the client accepts the modification. </a:t>
            </a:r>
          </a:p>
          <a:p>
            <a:r>
              <a:rPr lang="en-US" sz="2400" dirty="0" smtClean="0">
                <a:solidFill>
                  <a:srgbClr val="002060"/>
                </a:solidFill>
                <a:latin typeface="Arial" pitchFamily="34" charset="0"/>
                <a:cs typeface="Arial" pitchFamily="34" charset="0"/>
              </a:rPr>
              <a:t>Guarding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may track this through contract review meetings. </a:t>
            </a:r>
            <a:r>
              <a:rPr lang="en-US" dirty="0" smtClean="0"/>
              <a:t>	</a:t>
            </a:r>
          </a:p>
        </p:txBody>
      </p:sp>
    </p:spTree>
    <p:extLst>
      <p:ext uri="{BB962C8B-B14F-4D97-AF65-F5344CB8AC3E}">
        <p14:creationId xmlns:p14="http://schemas.microsoft.com/office/powerpoint/2010/main" val="2950258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14282" y="1643050"/>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4"/>
            <a:ext cx="8358246" cy="4893647"/>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CHECK: Clause 9 - Performance evaluation </a:t>
            </a:r>
          </a:p>
          <a:p>
            <a:endParaRPr lang="en-US" sz="2400" b="1"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Clause 9.1 - Monitoring, measurement, analysis and evaluation </a:t>
            </a:r>
          </a:p>
          <a:p>
            <a:endParaRPr lang="en-US" sz="2400" b="1" i="1" dirty="0" smtClean="0">
              <a:solidFill>
                <a:srgbClr val="002060"/>
              </a:solidFill>
              <a:latin typeface="Arial" pitchFamily="34" charset="0"/>
              <a:cs typeface="Arial" pitchFamily="34" charset="0"/>
            </a:endParaRPr>
          </a:p>
          <a:p>
            <a:r>
              <a:rPr lang="en-US" sz="2400" b="1" i="1" dirty="0" smtClean="0">
                <a:solidFill>
                  <a:srgbClr val="002060"/>
                </a:solidFill>
                <a:latin typeface="Arial" pitchFamily="34" charset="0"/>
                <a:cs typeface="Arial" pitchFamily="34" charset="0"/>
              </a:rPr>
              <a:t>Note: This is a new clause. </a:t>
            </a:r>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8 - Ορθογώνιο"/>
          <p:cNvSpPr/>
          <p:nvPr/>
        </p:nvSpPr>
        <p:spPr>
          <a:xfrm>
            <a:off x="285720" y="1500172"/>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9.1.1 - General </a:t>
            </a:r>
          </a:p>
          <a:p>
            <a:r>
              <a:rPr lang="en-US" sz="2400" dirty="0" smtClean="0">
                <a:solidFill>
                  <a:srgbClr val="002060"/>
                </a:solidFill>
                <a:latin typeface="Arial" pitchFamily="34" charset="0"/>
                <a:cs typeface="Arial" pitchFamily="34" charset="0"/>
              </a:rPr>
              <a:t>This expects all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identify what they need to monitor and measure or check and review to ensure that what they are delivering is how it should be. </a:t>
            </a:r>
          </a:p>
          <a:p>
            <a:r>
              <a:rPr lang="en-US" sz="2400" dirty="0" smtClean="0">
                <a:solidFill>
                  <a:srgbClr val="002060"/>
                </a:solidFill>
                <a:latin typeface="Arial" pitchFamily="34" charset="0"/>
                <a:cs typeface="Arial" pitchFamily="34" charset="0"/>
              </a:rPr>
              <a:t>The business plan defines what the company wishes to achieve whether this is written or not. Based on this, each company should have an understanding on the risks that go alongside it whether this be based on growth, moving into a new area of expertise, using a new product. The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should consider all these things when deciding what they think needs monitoring.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01056" cy="403187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Example:</a:t>
            </a:r>
            <a:r>
              <a:rPr lang="en-US" sz="3200" dirty="0" smtClean="0">
                <a:solidFill>
                  <a:srgbClr val="002060"/>
                </a:solidFill>
                <a:latin typeface="Arial" pitchFamily="34" charset="0"/>
                <a:cs typeface="Arial" pitchFamily="34" charset="0"/>
              </a:rPr>
              <a:t> If you are working in a new field, e.g. install of access systems, and have new staff with limited experience, then operationally this is a higher risk and perhaps may need monitoring more closely than those engineers who have been installing intruder alarms for many more years. </a:t>
            </a:r>
            <a:endParaRPr lang="el-GR" sz="32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215370" cy="3785652"/>
          </a:xfrm>
          <a:prstGeom prst="rect">
            <a:avLst/>
          </a:prstGeom>
        </p:spPr>
        <p:txBody>
          <a:bodyPr wrap="square">
            <a:spAutoFit/>
          </a:bodyPr>
          <a:lstStyle/>
          <a:p>
            <a:r>
              <a:rPr lang="en-US" sz="2000" dirty="0" smtClean="0">
                <a:solidFill>
                  <a:srgbClr val="002060"/>
                </a:solidFill>
                <a:latin typeface="Arial" pitchFamily="34" charset="0"/>
                <a:cs typeface="Arial" pitchFamily="34" charset="0"/>
              </a:rPr>
              <a:t>So decide: </a:t>
            </a:r>
          </a:p>
          <a:p>
            <a:r>
              <a:rPr lang="en-US" sz="2000" dirty="0" smtClean="0">
                <a:solidFill>
                  <a:srgbClr val="002060"/>
                </a:solidFill>
                <a:latin typeface="Arial" pitchFamily="34" charset="0"/>
                <a:cs typeface="Arial" pitchFamily="34" charset="0"/>
              </a:rPr>
              <a:t>a) what you monitor and measure; </a:t>
            </a:r>
          </a:p>
          <a:p>
            <a:r>
              <a:rPr lang="en-US" sz="2000" dirty="0" smtClean="0">
                <a:solidFill>
                  <a:srgbClr val="002060"/>
                </a:solidFill>
                <a:latin typeface="Arial" pitchFamily="34" charset="0"/>
                <a:cs typeface="Arial" pitchFamily="34" charset="0"/>
              </a:rPr>
              <a:t>b) how you will do it effectively; </a:t>
            </a:r>
          </a:p>
          <a:p>
            <a:r>
              <a:rPr lang="en-US" sz="2000" dirty="0" smtClean="0">
                <a:solidFill>
                  <a:srgbClr val="002060"/>
                </a:solidFill>
                <a:latin typeface="Arial" pitchFamily="34" charset="0"/>
                <a:cs typeface="Arial" pitchFamily="34" charset="0"/>
              </a:rPr>
              <a:t>c) when you expect it to be done, at the end of a job, mid-way through, beginning of the recruitment process; </a:t>
            </a:r>
          </a:p>
          <a:p>
            <a:r>
              <a:rPr lang="en-US" sz="2000" dirty="0" smtClean="0">
                <a:solidFill>
                  <a:srgbClr val="002060"/>
                </a:solidFill>
                <a:latin typeface="Arial" pitchFamily="34" charset="0"/>
                <a:cs typeface="Arial" pitchFamily="34" charset="0"/>
              </a:rPr>
              <a:t>d) what you do with the results to check the business is working as it should be. </a:t>
            </a:r>
          </a:p>
          <a:p>
            <a:r>
              <a:rPr lang="en-US" sz="2000" dirty="0" smtClean="0">
                <a:solidFill>
                  <a:srgbClr val="002060"/>
                </a:solidFill>
                <a:latin typeface="Arial" pitchFamily="34" charset="0"/>
                <a:cs typeface="Arial" pitchFamily="34" charset="0"/>
              </a:rPr>
              <a:t>You need to keep records of this.</a:t>
            </a:r>
          </a:p>
          <a:p>
            <a:r>
              <a:rPr lang="en-US" sz="2000" dirty="0" smtClean="0">
                <a:solidFill>
                  <a:srgbClr val="002060"/>
                </a:solidFill>
                <a:latin typeface="Arial" pitchFamily="34" charset="0"/>
                <a:cs typeface="Arial" pitchFamily="34" charset="0"/>
              </a:rPr>
              <a:t>What if you have just started and have no evidence as yet? This is accepted but should have a clear understanding of what these are for the future and be able to show the measures that you will be used.</a:t>
            </a:r>
          </a:p>
          <a:p>
            <a:endParaRPr lang="en-US" sz="20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3"/>
            <a:ext cx="8286808" cy="1815882"/>
          </a:xfrm>
          <a:prstGeom prst="rect">
            <a:avLst/>
          </a:prstGeom>
        </p:spPr>
        <p:txBody>
          <a:bodyPr wrap="square">
            <a:spAutoFit/>
          </a:bodyPr>
          <a:lstStyle/>
          <a:p>
            <a:r>
              <a:rPr lang="en-US" sz="2800" b="1" i="1" dirty="0" smtClean="0">
                <a:solidFill>
                  <a:srgbClr val="002060"/>
                </a:solidFill>
              </a:rPr>
              <a:t>Example:</a:t>
            </a:r>
            <a:r>
              <a:rPr lang="en-US" sz="2800" i="1" dirty="0" smtClean="0"/>
              <a:t> </a:t>
            </a:r>
          </a:p>
          <a:p>
            <a:endParaRPr lang="en-US" sz="2800" i="1" dirty="0" smtClean="0">
              <a:solidFill>
                <a:srgbClr val="002060"/>
              </a:solidFill>
              <a:latin typeface="Arial" pitchFamily="34" charset="0"/>
              <a:cs typeface="Arial" pitchFamily="34" charset="0"/>
            </a:endParaRPr>
          </a:p>
          <a:p>
            <a:r>
              <a:rPr lang="en-US" sz="2800" i="1" dirty="0" smtClean="0">
                <a:solidFill>
                  <a:srgbClr val="002060"/>
                </a:solidFill>
                <a:latin typeface="Arial" pitchFamily="34" charset="0"/>
                <a:cs typeface="Arial" pitchFamily="34" charset="0"/>
              </a:rPr>
              <a:t>Planned records of the evaluation, training and competence of staff. </a:t>
            </a:r>
            <a:r>
              <a:rPr lang="en-US" i="1" dirty="0" smtClean="0">
                <a:solidFill>
                  <a:srgbClr val="002060"/>
                </a:solidFill>
                <a:latin typeface="Arial" pitchFamily="34" charset="0"/>
                <a:cs typeface="Arial" pitchFamily="34" charset="0"/>
              </a:rPr>
              <a:t>	</a:t>
            </a:r>
          </a:p>
        </p:txBody>
      </p:sp>
    </p:spTree>
    <p:extLst>
      <p:ext uri="{BB962C8B-B14F-4D97-AF65-F5344CB8AC3E}">
        <p14:creationId xmlns:p14="http://schemas.microsoft.com/office/powerpoint/2010/main" val="29502581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72494"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9.1.2 - Customer satisfaction </a:t>
            </a:r>
          </a:p>
          <a:p>
            <a:r>
              <a:rPr lang="en-US" sz="2400" dirty="0" smtClean="0">
                <a:solidFill>
                  <a:srgbClr val="002060"/>
                </a:solidFill>
                <a:latin typeface="Arial" pitchFamily="34" charset="0"/>
                <a:cs typeface="Arial" pitchFamily="34" charset="0"/>
              </a:rPr>
              <a:t>There continues to be a need to obtain feedback from customers on whether they feel the product and service they have purchased was as they expected.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need to decide how they will do this and record the information they receive. How are you going to gather this information?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 -You may receive complimentary letters, emails, social media postings, etc. </a:t>
            </a:r>
          </a:p>
          <a:p>
            <a:r>
              <a:rPr lang="en-US" sz="2400" dirty="0" smtClean="0">
                <a:solidFill>
                  <a:srgbClr val="002060"/>
                </a:solidFill>
                <a:latin typeface="Arial" pitchFamily="34" charset="0"/>
                <a:cs typeface="Arial" pitchFamily="34" charset="0"/>
              </a:rPr>
              <a:t>- There are indirect methods such as repeat business, recommendations and referrals. 	</a:t>
            </a:r>
          </a:p>
        </p:txBody>
      </p:sp>
    </p:spTree>
    <p:extLst>
      <p:ext uri="{BB962C8B-B14F-4D97-AF65-F5344CB8AC3E}">
        <p14:creationId xmlns:p14="http://schemas.microsoft.com/office/powerpoint/2010/main" val="295025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193" name="Picture 1"/>
          <p:cNvPicPr>
            <a:picLocks noGrp="1" noChangeAspect="1" noChangeArrowheads="1"/>
          </p:cNvPicPr>
          <p:nvPr>
            <p:ph idx="1"/>
          </p:nvPr>
        </p:nvPicPr>
        <p:blipFill>
          <a:blip r:embed="rId7" cstate="print"/>
          <a:srcRect/>
          <a:stretch>
            <a:fillRect/>
          </a:stretch>
        </p:blipFill>
        <p:spPr bwMode="auto">
          <a:xfrm>
            <a:off x="1357290" y="1571625"/>
            <a:ext cx="6929486" cy="4214829"/>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786742"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9.1.3 - Analysis and evaluation </a:t>
            </a:r>
          </a:p>
          <a:p>
            <a:r>
              <a:rPr lang="en-US" sz="2000" dirty="0" smtClean="0">
                <a:solidFill>
                  <a:srgbClr val="002060"/>
                </a:solidFill>
                <a:latin typeface="Arial" pitchFamily="34" charset="0"/>
                <a:cs typeface="Arial" pitchFamily="34" charset="0"/>
              </a:rPr>
              <a:t>All companies already measure and carry out some form of analysis but there is now an additional requirement to evaluate the data. </a:t>
            </a:r>
          </a:p>
          <a:p>
            <a:r>
              <a:rPr lang="en-US" sz="2000" dirty="0" smtClean="0">
                <a:solidFill>
                  <a:srgbClr val="002060"/>
                </a:solidFill>
                <a:latin typeface="Arial" pitchFamily="34" charset="0"/>
                <a:cs typeface="Arial" pitchFamily="34" charset="0"/>
              </a:rPr>
              <a:t>There are some key expectations: </a:t>
            </a:r>
          </a:p>
          <a:p>
            <a:r>
              <a:rPr lang="en-US" sz="2000" dirty="0" smtClean="0">
                <a:solidFill>
                  <a:srgbClr val="002060"/>
                </a:solidFill>
                <a:latin typeface="Arial" pitchFamily="34" charset="0"/>
                <a:cs typeface="Arial" pitchFamily="34" charset="0"/>
              </a:rPr>
              <a:t> Ensure the data is used to check what you sell is as it should be. </a:t>
            </a:r>
          </a:p>
          <a:p>
            <a:r>
              <a:rPr lang="en-US" sz="2000" dirty="0" smtClean="0">
                <a:solidFill>
                  <a:srgbClr val="002060"/>
                </a:solidFill>
                <a:latin typeface="Arial" pitchFamily="34" charset="0"/>
                <a:cs typeface="Arial" pitchFamily="34" charset="0"/>
              </a:rPr>
              <a:t> How happy are your customers? </a:t>
            </a:r>
          </a:p>
          <a:p>
            <a:r>
              <a:rPr lang="en-US" sz="2000" dirty="0" smtClean="0">
                <a:solidFill>
                  <a:srgbClr val="002060"/>
                </a:solidFill>
                <a:latin typeface="Arial" pitchFamily="34" charset="0"/>
                <a:cs typeface="Arial" pitchFamily="34" charset="0"/>
              </a:rPr>
              <a:t> How well did the company perform? </a:t>
            </a:r>
          </a:p>
          <a:p>
            <a:r>
              <a:rPr lang="en-US" sz="2000" dirty="0" smtClean="0">
                <a:solidFill>
                  <a:srgbClr val="002060"/>
                </a:solidFill>
                <a:latin typeface="Arial" pitchFamily="34" charset="0"/>
                <a:cs typeface="Arial" pitchFamily="34" charset="0"/>
              </a:rPr>
              <a:t> Did it go to plan or were there hiccups along the way? </a:t>
            </a:r>
          </a:p>
          <a:p>
            <a:r>
              <a:rPr lang="en-US" sz="2000" dirty="0" smtClean="0">
                <a:solidFill>
                  <a:srgbClr val="002060"/>
                </a:solidFill>
                <a:latin typeface="Arial" pitchFamily="34" charset="0"/>
                <a:cs typeface="Arial" pitchFamily="34" charset="0"/>
              </a:rPr>
              <a:t> Safety measures put in place – did they work? </a:t>
            </a:r>
          </a:p>
          <a:p>
            <a:r>
              <a:rPr lang="en-US" sz="2000" dirty="0" smtClean="0">
                <a:solidFill>
                  <a:srgbClr val="002060"/>
                </a:solidFill>
                <a:latin typeface="Arial" pitchFamily="34" charset="0"/>
                <a:cs typeface="Arial" pitchFamily="34" charset="0"/>
              </a:rPr>
              <a:t> Did subcontractors perform as you expected? </a:t>
            </a:r>
          </a:p>
          <a:p>
            <a:r>
              <a:rPr lang="en-US" sz="2000" dirty="0" smtClean="0">
                <a:solidFill>
                  <a:srgbClr val="002060"/>
                </a:solidFill>
                <a:latin typeface="Arial" pitchFamily="34" charset="0"/>
                <a:cs typeface="Arial" pitchFamily="34" charset="0"/>
              </a:rPr>
              <a:t> What do you need to change now to make the QMS better? </a:t>
            </a:r>
          </a:p>
        </p:txBody>
      </p:sp>
    </p:spTree>
    <p:extLst>
      <p:ext uri="{BB962C8B-B14F-4D97-AF65-F5344CB8AC3E}">
        <p14:creationId xmlns:p14="http://schemas.microsoft.com/office/powerpoint/2010/main" val="29502581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00990"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9.2 - Internal audit </a:t>
            </a:r>
          </a:p>
          <a:p>
            <a:r>
              <a:rPr lang="en-US" sz="2000" dirty="0" smtClean="0">
                <a:solidFill>
                  <a:srgbClr val="002060"/>
                </a:solidFill>
                <a:latin typeface="Arial" pitchFamily="34" charset="0"/>
                <a:cs typeface="Arial" pitchFamily="34" charset="0"/>
              </a:rPr>
              <a:t>There continues to be a need to carry out internal audits and to do it effectively. </a:t>
            </a:r>
          </a:p>
          <a:p>
            <a:r>
              <a:rPr lang="en-US" sz="2000" b="1" dirty="0" smtClean="0">
                <a:solidFill>
                  <a:srgbClr val="002060"/>
                </a:solidFill>
                <a:latin typeface="Arial" pitchFamily="34" charset="0"/>
                <a:cs typeface="Arial" pitchFamily="34" charset="0"/>
              </a:rPr>
              <a:t>Clause 9.2.2 </a:t>
            </a:r>
          </a:p>
          <a:p>
            <a:r>
              <a:rPr lang="en-US" sz="2000" dirty="0" smtClean="0">
                <a:solidFill>
                  <a:srgbClr val="002060"/>
                </a:solidFill>
                <a:latin typeface="Arial" pitchFamily="34" charset="0"/>
                <a:cs typeface="Arial" pitchFamily="34" charset="0"/>
              </a:rPr>
              <a:t>There is no need for an internal audit procedure but it may be useful to keep it. You do need to define audit criteria. </a:t>
            </a:r>
          </a:p>
          <a:p>
            <a:r>
              <a:rPr lang="en-US" sz="2000" dirty="0" smtClean="0">
                <a:solidFill>
                  <a:srgbClr val="002060"/>
                </a:solidFill>
                <a:latin typeface="Arial" pitchFamily="34" charset="0"/>
                <a:cs typeface="Arial" pitchFamily="34" charset="0"/>
              </a:rPr>
              <a:t>There is no more detail on the arrangements expected for carrying out internal audits. Not significantly different but more emphasis on how they are done, how they are feedback and now a clear reference to audits being corrected in a reasonable time to fix non-conformances identified. Ensuring that all the right people are included in the audit outcome.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571612"/>
            <a:ext cx="8215370" cy="3477875"/>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9.3 - Management review </a:t>
            </a:r>
          </a:p>
          <a:p>
            <a:r>
              <a:rPr lang="en-US" sz="2800" b="1" dirty="0" smtClean="0">
                <a:solidFill>
                  <a:srgbClr val="002060"/>
                </a:solidFill>
                <a:latin typeface="Arial" pitchFamily="34" charset="0"/>
                <a:cs typeface="Arial" pitchFamily="34" charset="0"/>
              </a:rPr>
              <a:t>Clause 9.3.1 - General </a:t>
            </a:r>
          </a:p>
          <a:p>
            <a:r>
              <a:rPr lang="en-US" sz="2800" dirty="0" smtClean="0">
                <a:solidFill>
                  <a:srgbClr val="002060"/>
                </a:solidFill>
                <a:latin typeface="Arial" pitchFamily="34" charset="0"/>
                <a:cs typeface="Arial" pitchFamily="34" charset="0"/>
              </a:rPr>
              <a:t>Consider the QMS and ‘alignment’ with the strategic direction of the business. This essentially means ensuring that what the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has determined that they want to achieve the QMS will help this happen. </a:t>
            </a: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3"/>
            <a:ext cx="8143932" cy="3508653"/>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endParaRPr lang="en-US" b="1" i="1" dirty="0" smtClean="0">
              <a:solidFill>
                <a:srgbClr val="002060"/>
              </a:solidFill>
            </a:endParaRPr>
          </a:p>
          <a:p>
            <a:r>
              <a:rPr lang="en-US" sz="2000" i="1" dirty="0" smtClean="0">
                <a:solidFill>
                  <a:srgbClr val="002060"/>
                </a:solidFill>
                <a:latin typeface="Arial" pitchFamily="34" charset="0"/>
                <a:cs typeface="Arial" pitchFamily="34" charset="0"/>
              </a:rPr>
              <a:t>Most </a:t>
            </a:r>
            <a:r>
              <a:rPr lang="en-US" sz="2000" i="1" dirty="0" err="1" smtClean="0">
                <a:solidFill>
                  <a:srgbClr val="002060"/>
                </a:solidFill>
                <a:latin typeface="Arial" pitchFamily="34" charset="0"/>
                <a:cs typeface="Arial" pitchFamily="34" charset="0"/>
              </a:rPr>
              <a:t>organisations</a:t>
            </a:r>
            <a:r>
              <a:rPr lang="en-US" sz="2000" i="1" dirty="0" smtClean="0">
                <a:solidFill>
                  <a:srgbClr val="002060"/>
                </a:solidFill>
                <a:latin typeface="Arial" pitchFamily="34" charset="0"/>
                <a:cs typeface="Arial" pitchFamily="34" charset="0"/>
              </a:rPr>
              <a:t> work to a business plan whether this is written or not and the direction of the business should be developed into the QMS. </a:t>
            </a:r>
          </a:p>
          <a:p>
            <a:r>
              <a:rPr lang="en-US" sz="2000" dirty="0" smtClean="0">
                <a:solidFill>
                  <a:srgbClr val="002060"/>
                </a:solidFill>
                <a:latin typeface="Arial" pitchFamily="34" charset="0"/>
                <a:cs typeface="Arial" pitchFamily="34" charset="0"/>
              </a:rPr>
              <a:t>If a business decides it wants to grow, e.g. in guarding, </a:t>
            </a:r>
            <a:r>
              <a:rPr lang="en-US" sz="2000" dirty="0" err="1" smtClean="0">
                <a:solidFill>
                  <a:srgbClr val="002060"/>
                </a:solidFill>
                <a:latin typeface="Arial" pitchFamily="34" charset="0"/>
                <a:cs typeface="Arial" pitchFamily="34" charset="0"/>
              </a:rPr>
              <a:t>keyholding</a:t>
            </a:r>
            <a:r>
              <a:rPr lang="en-US" sz="2000" dirty="0" smtClean="0">
                <a:solidFill>
                  <a:srgbClr val="002060"/>
                </a:solidFill>
                <a:latin typeface="Arial" pitchFamily="34" charset="0"/>
                <a:cs typeface="Arial" pitchFamily="34" charset="0"/>
              </a:rPr>
              <a:t>, install of fire systems, then the QMS needs to be equipped to deal with this. It might be you decide that quotations for this work will be completed more quickly than others, or that you will seek out tenders of this type to support the business strategy and this should come through the QMS. 	</a:t>
            </a:r>
          </a:p>
        </p:txBody>
      </p:sp>
    </p:spTree>
    <p:extLst>
      <p:ext uri="{BB962C8B-B14F-4D97-AF65-F5344CB8AC3E}">
        <p14:creationId xmlns:p14="http://schemas.microsoft.com/office/powerpoint/2010/main" val="29502581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643050"/>
            <a:ext cx="8072494" cy="3785652"/>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9.3.2 - Management review inputs </a:t>
            </a:r>
          </a:p>
          <a:p>
            <a:r>
              <a:rPr lang="en-US" sz="2800" dirty="0" smtClean="0">
                <a:solidFill>
                  <a:srgbClr val="002060"/>
                </a:solidFill>
                <a:latin typeface="Arial" pitchFamily="34" charset="0"/>
                <a:cs typeface="Arial" pitchFamily="34" charset="0"/>
              </a:rPr>
              <a:t>Key differences: </a:t>
            </a:r>
          </a:p>
          <a:p>
            <a:r>
              <a:rPr lang="en-US" sz="2800" dirty="0" smtClean="0">
                <a:solidFill>
                  <a:srgbClr val="002060"/>
                </a:solidFill>
                <a:latin typeface="Arial" pitchFamily="34" charset="0"/>
                <a:cs typeface="Arial" pitchFamily="34" charset="0"/>
              </a:rPr>
              <a:t> Refers to external issues as well as internal ones (though this was always implied). </a:t>
            </a:r>
          </a:p>
          <a:p>
            <a:r>
              <a:rPr lang="en-US" sz="2800" dirty="0" smtClean="0">
                <a:solidFill>
                  <a:srgbClr val="002060"/>
                </a:solidFill>
                <a:latin typeface="Arial" pitchFamily="34" charset="0"/>
                <a:cs typeface="Arial" pitchFamily="34" charset="0"/>
              </a:rPr>
              <a:t> Effectiveness of actions taken to address risk and opportunities. </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072494" cy="3785652"/>
          </a:xfrm>
          <a:prstGeom prst="rect">
            <a:avLst/>
          </a:prstGeom>
        </p:spPr>
        <p:txBody>
          <a:bodyPr wrap="square">
            <a:spAutoFit/>
          </a:bodyPr>
          <a:lstStyle/>
          <a:p>
            <a:r>
              <a:rPr lang="en-US" sz="2400" i="1" dirty="0" smtClean="0">
                <a:solidFill>
                  <a:srgbClr val="002060"/>
                </a:solidFill>
                <a:latin typeface="Arial" pitchFamily="34" charset="0"/>
                <a:cs typeface="Arial" pitchFamily="34" charset="0"/>
              </a:rPr>
              <a:t>Example </a:t>
            </a:r>
          </a:p>
          <a:p>
            <a:endParaRPr lang="en-US" sz="2400"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A customer may becoming slow in paying you and this may indicate that the company is in trouble and you should consider how you will manage this and at what point you intervene or cease service. </a:t>
            </a:r>
          </a:p>
          <a:p>
            <a:r>
              <a:rPr lang="en-US" sz="2400" dirty="0" smtClean="0">
                <a:solidFill>
                  <a:srgbClr val="002060"/>
                </a:solidFill>
                <a:latin typeface="Arial" pitchFamily="34" charset="0"/>
                <a:cs typeface="Arial" pitchFamily="34" charset="0"/>
              </a:rPr>
              <a:t>A customer may becoming increasingly demanding, expecting management attendance at meetings that outweigh the benefit of the contract. How do you manage this? 	</a:t>
            </a:r>
          </a:p>
        </p:txBody>
      </p:sp>
    </p:spTree>
    <p:extLst>
      <p:ext uri="{BB962C8B-B14F-4D97-AF65-F5344CB8AC3E}">
        <p14:creationId xmlns:p14="http://schemas.microsoft.com/office/powerpoint/2010/main" val="29502581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9.3.3 - Management review outputs </a:t>
            </a:r>
          </a:p>
          <a:p>
            <a:r>
              <a:rPr lang="en-US" sz="2400" dirty="0" smtClean="0">
                <a:solidFill>
                  <a:srgbClr val="002060"/>
                </a:solidFill>
                <a:latin typeface="Arial" pitchFamily="34" charset="0"/>
                <a:cs typeface="Arial" pitchFamily="34" charset="0"/>
              </a:rPr>
              <a:t>The outputs required remain the same. Ensure that there is: </a:t>
            </a:r>
          </a:p>
          <a:p>
            <a:r>
              <a:rPr lang="en-US" sz="2400" dirty="0" smtClean="0">
                <a:solidFill>
                  <a:srgbClr val="002060"/>
                </a:solidFill>
                <a:latin typeface="Arial" pitchFamily="34" charset="0"/>
                <a:cs typeface="Arial" pitchFamily="34" charset="0"/>
              </a:rPr>
              <a:t>a) opportunity to improve; </a:t>
            </a:r>
          </a:p>
          <a:p>
            <a:r>
              <a:rPr lang="en-US" sz="2400" dirty="0" smtClean="0">
                <a:solidFill>
                  <a:srgbClr val="002060"/>
                </a:solidFill>
                <a:latin typeface="Arial" pitchFamily="34" charset="0"/>
                <a:cs typeface="Arial" pitchFamily="34" charset="0"/>
              </a:rPr>
              <a:t>b) changes needed for the QMS to achieve this; </a:t>
            </a:r>
          </a:p>
          <a:p>
            <a:r>
              <a:rPr lang="en-US" sz="2400" dirty="0" smtClean="0">
                <a:solidFill>
                  <a:srgbClr val="002060"/>
                </a:solidFill>
                <a:latin typeface="Arial" pitchFamily="34" charset="0"/>
                <a:cs typeface="Arial" pitchFamily="34" charset="0"/>
              </a:rPr>
              <a:t>c) resources. </a:t>
            </a:r>
          </a:p>
          <a:p>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There is now a clearer reference to keeping documents to demonstrate the review took place as opposed to minutes of it.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r>
              <a:rPr lang="en-US" sz="2000" dirty="0" smtClean="0">
                <a:latin typeface="Arial" pitchFamily="34" charset="0"/>
                <a:ea typeface="Calibri"/>
                <a:cs typeface="Arial" pitchFamily="34" charset="0"/>
              </a:rPr>
              <a:t>-</a:t>
            </a: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1"/>
            <a:ext cx="7500990" cy="3970318"/>
          </a:xfrm>
          <a:prstGeom prst="rect">
            <a:avLst/>
          </a:prstGeom>
        </p:spPr>
        <p:txBody>
          <a:bodyPr wrap="square">
            <a:spAutoFit/>
          </a:bodyPr>
          <a:lstStyle/>
          <a:p>
            <a:r>
              <a:rPr lang="en-US" sz="2800" b="1" i="1" dirty="0" smtClean="0">
                <a:solidFill>
                  <a:srgbClr val="002060"/>
                </a:solidFill>
                <a:latin typeface="Arial" pitchFamily="34" charset="0"/>
                <a:cs typeface="Arial" pitchFamily="34" charset="0"/>
              </a:rPr>
              <a:t>Examples</a:t>
            </a:r>
            <a:r>
              <a:rPr lang="en-US" sz="2800" i="1" dirty="0" smtClean="0">
                <a:solidFill>
                  <a:srgbClr val="002060"/>
                </a:solidFill>
                <a:latin typeface="Arial" pitchFamily="34" charset="0"/>
                <a:cs typeface="Arial" pitchFamily="34" charset="0"/>
              </a:rPr>
              <a:t> </a:t>
            </a:r>
          </a:p>
          <a:p>
            <a:r>
              <a:rPr lang="en-US" sz="2800" i="1" dirty="0" smtClean="0">
                <a:solidFill>
                  <a:srgbClr val="002060"/>
                </a:solidFill>
                <a:latin typeface="Arial" pitchFamily="34" charset="0"/>
                <a:cs typeface="Arial" pitchFamily="34" charset="0"/>
              </a:rPr>
              <a:t>-A contract with ongoing complaints starts to improve with customers KPI’s improving </a:t>
            </a:r>
          </a:p>
          <a:p>
            <a:r>
              <a:rPr lang="en-US" sz="2800" dirty="0" smtClean="0">
                <a:solidFill>
                  <a:srgbClr val="002060"/>
                </a:solidFill>
                <a:latin typeface="Arial" pitchFamily="34" charset="0"/>
                <a:cs typeface="Arial" pitchFamily="34" charset="0"/>
              </a:rPr>
              <a:t>Debtors reducing month by month </a:t>
            </a:r>
          </a:p>
          <a:p>
            <a:r>
              <a:rPr lang="en-US" sz="2800" dirty="0" smtClean="0">
                <a:solidFill>
                  <a:srgbClr val="002060"/>
                </a:solidFill>
                <a:latin typeface="Arial" pitchFamily="34" charset="0"/>
                <a:cs typeface="Arial" pitchFamily="34" charset="0"/>
              </a:rPr>
              <a:t>-Reducing management time by introducing electronic reporting </a:t>
            </a:r>
          </a:p>
          <a:p>
            <a:r>
              <a:rPr lang="en-US" sz="2800" dirty="0" smtClean="0">
                <a:solidFill>
                  <a:srgbClr val="002060"/>
                </a:solidFill>
                <a:latin typeface="Arial" pitchFamily="34" charset="0"/>
                <a:cs typeface="Arial" pitchFamily="34" charset="0"/>
              </a:rPr>
              <a:t>-Targeting a new scope of work and allocating enough admin staff to turn around quotes within the new targets set </a:t>
            </a:r>
            <a:r>
              <a:rPr lang="en-US" dirty="0" smtClean="0"/>
              <a:t>	</a:t>
            </a:r>
          </a:p>
        </p:txBody>
      </p:sp>
    </p:spTree>
    <p:extLst>
      <p:ext uri="{BB962C8B-B14F-4D97-AF65-F5344CB8AC3E}">
        <p14:creationId xmlns:p14="http://schemas.microsoft.com/office/powerpoint/2010/main" val="29502581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71612"/>
            <a:ext cx="7286676"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ACT: Clause 10 - Improvement </a:t>
            </a:r>
          </a:p>
          <a:p>
            <a:r>
              <a:rPr lang="en-US" sz="2000" b="1" dirty="0" smtClean="0">
                <a:solidFill>
                  <a:srgbClr val="002060"/>
                </a:solidFill>
                <a:latin typeface="Arial" pitchFamily="34" charset="0"/>
                <a:cs typeface="Arial" pitchFamily="34" charset="0"/>
              </a:rPr>
              <a:t>Clause 10.1 - General </a:t>
            </a:r>
          </a:p>
          <a:p>
            <a:r>
              <a:rPr lang="en-US" sz="2000" b="1" dirty="0" smtClean="0">
                <a:solidFill>
                  <a:srgbClr val="002060"/>
                </a:solidFill>
                <a:latin typeface="Arial" pitchFamily="34" charset="0"/>
                <a:cs typeface="Arial" pitchFamily="34" charset="0"/>
              </a:rPr>
              <a:t>Note: This is a new clause. </a:t>
            </a:r>
          </a:p>
          <a:p>
            <a:r>
              <a:rPr lang="en-US" sz="2000" dirty="0" smtClean="0">
                <a:solidFill>
                  <a:srgbClr val="002060"/>
                </a:solidFill>
                <a:latin typeface="Arial" pitchFamily="34" charset="0"/>
                <a:cs typeface="Arial" pitchFamily="34" charset="0"/>
              </a:rPr>
              <a:t>There is now a requirement for </a:t>
            </a:r>
            <a:r>
              <a:rPr lang="en-US" sz="2000" dirty="0" err="1" smtClean="0">
                <a:solidFill>
                  <a:srgbClr val="002060"/>
                </a:solidFill>
                <a:latin typeface="Arial" pitchFamily="34" charset="0"/>
                <a:cs typeface="Arial" pitchFamily="34" charset="0"/>
              </a:rPr>
              <a:t>organisations</a:t>
            </a:r>
            <a:r>
              <a:rPr lang="en-US" sz="2000" dirty="0" smtClean="0">
                <a:solidFill>
                  <a:srgbClr val="002060"/>
                </a:solidFill>
                <a:latin typeface="Arial" pitchFamily="34" charset="0"/>
                <a:cs typeface="Arial" pitchFamily="34" charset="0"/>
              </a:rPr>
              <a:t> to focus clearly on customer satisfaction and customer needs, not only that but to look for ways to improve: </a:t>
            </a:r>
          </a:p>
          <a:p>
            <a:r>
              <a:rPr lang="en-US" sz="2000" dirty="0" smtClean="0">
                <a:solidFill>
                  <a:srgbClr val="002060"/>
                </a:solidFill>
                <a:latin typeface="Arial" pitchFamily="34" charset="0"/>
                <a:cs typeface="Arial" pitchFamily="34" charset="0"/>
              </a:rPr>
              <a:t>a) products and services, now and for the </a:t>
            </a:r>
            <a:r>
              <a:rPr lang="en-US" sz="2000" b="1" i="1" dirty="0" smtClean="0">
                <a:solidFill>
                  <a:srgbClr val="002060"/>
                </a:solidFill>
                <a:latin typeface="Arial" pitchFamily="34" charset="0"/>
                <a:cs typeface="Arial" pitchFamily="34" charset="0"/>
              </a:rPr>
              <a:t>future; </a:t>
            </a:r>
          </a:p>
          <a:p>
            <a:r>
              <a:rPr lang="en-US" sz="2000" dirty="0" smtClean="0">
                <a:solidFill>
                  <a:srgbClr val="002060"/>
                </a:solidFill>
                <a:latin typeface="Arial" pitchFamily="34" charset="0"/>
                <a:cs typeface="Arial" pitchFamily="34" charset="0"/>
              </a:rPr>
              <a:t>b) fixing and controlling business issues to reduce things going wrong; </a:t>
            </a:r>
          </a:p>
          <a:p>
            <a:r>
              <a:rPr lang="en-US" sz="2000" dirty="0" smtClean="0">
                <a:solidFill>
                  <a:srgbClr val="002060"/>
                </a:solidFill>
                <a:latin typeface="Arial" pitchFamily="34" charset="0"/>
                <a:cs typeface="Arial" pitchFamily="34" charset="0"/>
              </a:rPr>
              <a:t>c) improving the QMS. </a:t>
            </a:r>
          </a:p>
          <a:p>
            <a:endParaRPr lang="el-GR" sz="2000" dirty="0" smtClean="0">
              <a:solidFill>
                <a:srgbClr val="002060"/>
              </a:solidFill>
              <a:latin typeface="Arial" pitchFamily="34" charset="0"/>
              <a:cs typeface="Arial" pitchFamily="34" charset="0"/>
            </a:endParaRPr>
          </a:p>
          <a:p>
            <a:r>
              <a:rPr lang="en-US" sz="2000" dirty="0" smtClean="0">
                <a:solidFill>
                  <a:srgbClr val="002060"/>
                </a:solidFill>
                <a:latin typeface="Arial" pitchFamily="34" charset="0"/>
                <a:cs typeface="Arial" pitchFamily="34" charset="0"/>
              </a:rPr>
              <a:t>No requirement for a procedure on preventive action. This term is removed.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None/>
            </a:pPr>
            <a:r>
              <a:rPr lang="en-US" sz="2000" dirty="0" smtClean="0">
                <a:solidFill>
                  <a:srgbClr val="002060"/>
                </a:solidFill>
                <a:latin typeface="Arial" pitchFamily="34" charset="0"/>
                <a:ea typeface="Calibri"/>
                <a:cs typeface="Arial" pitchFamily="34" charset="0"/>
              </a:rPr>
              <a:t>Examples:</a:t>
            </a: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714488"/>
            <a:ext cx="8001056" cy="4062651"/>
          </a:xfrm>
          <a:prstGeom prst="rect">
            <a:avLst/>
          </a:prstGeom>
        </p:spPr>
        <p:txBody>
          <a:bodyPr wrap="square">
            <a:spAutoFit/>
          </a:bodyPr>
          <a:lstStyle/>
          <a:p>
            <a:endParaRPr lang="en-US" dirty="0" smtClean="0"/>
          </a:p>
          <a:p>
            <a:r>
              <a:rPr lang="en-US" sz="2400" dirty="0" smtClean="0">
                <a:solidFill>
                  <a:srgbClr val="002060"/>
                </a:solidFill>
                <a:latin typeface="Arial" pitchFamily="34" charset="0"/>
                <a:cs typeface="Arial" pitchFamily="34" charset="0"/>
              </a:rPr>
              <a:t>-Clear customer documentation is key here to ensure that their expectations are managed. Check customers’ understanding periodically - do not assume ‘no news is good news’ they may be thinking they need something else and are testing the marketplace.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-Look at ways of improving the processes within the organization, do they add value, can they be done more efficiently, e.g. by moving away from paper systems so that customers can be sent reports immediately? 	</a:t>
            </a:r>
          </a:p>
        </p:txBody>
      </p:sp>
    </p:spTree>
    <p:extLst>
      <p:ext uri="{BB962C8B-B14F-4D97-AF65-F5344CB8AC3E}">
        <p14:creationId xmlns:p14="http://schemas.microsoft.com/office/powerpoint/2010/main" val="2950258134"/>
      </p:ext>
    </p:extLst>
  </p:cSld>
  <p:clrMapOvr>
    <a:masterClrMapping/>
  </p:clrMapOvr>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3882E9A998AF44BC38E1B751037037" ma:contentTypeVersion="1" ma:contentTypeDescription="Create a new document." ma:contentTypeScope="" ma:versionID="007a4529c376a7af55349eb08d1c67e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772F03-C805-43D4-B3A5-E6FE00DFA2DB}"/>
</file>

<file path=customXml/itemProps2.xml><?xml version="1.0" encoding="utf-8"?>
<ds:datastoreItem xmlns:ds="http://schemas.openxmlformats.org/officeDocument/2006/customXml" ds:itemID="{27FFF435-8E82-4A71-A1D1-408FEEA4FC9E}"/>
</file>

<file path=customXml/itemProps3.xml><?xml version="1.0" encoding="utf-8"?>
<ds:datastoreItem xmlns:ds="http://schemas.openxmlformats.org/officeDocument/2006/customXml" ds:itemID="{E3888BA8-BDFA-4338-9BC9-FD43462CB1D9}"/>
</file>

<file path=docProps/app.xml><?xml version="1.0" encoding="utf-8"?>
<Properties xmlns="http://schemas.openxmlformats.org/officeDocument/2006/extended-properties" xmlns:vt="http://schemas.openxmlformats.org/officeDocument/2006/docPropsVTypes">
  <Template>Footer</Template>
  <TotalTime>1234</TotalTime>
  <Words>7935</Words>
  <Application>Microsoft Office PowerPoint</Application>
  <PresentationFormat>On-screen Show (4:3)</PresentationFormat>
  <Paragraphs>858</Paragraphs>
  <Slides>104</Slides>
  <Notes>104</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keywords/>
  <dc:description/>
  <cp:lastModifiedBy>REA</cp:lastModifiedBy>
  <cp:revision>126</cp:revision>
  <dcterms:created xsi:type="dcterms:W3CDTF">2016-10-05T14:03:55Z</dcterms:created>
  <dcterms:modified xsi:type="dcterms:W3CDTF">2018-04-29T09:03:26Z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0x010100113882E9A998AF44BC38E1B751037037</vt:lpwstr>
  </property>
</Properties>
</file>